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8" r:id="rId3"/>
    <p:sldId id="310" r:id="rId4"/>
    <p:sldId id="311" r:id="rId5"/>
    <p:sldId id="318" r:id="rId6"/>
    <p:sldId id="312" r:id="rId7"/>
    <p:sldId id="258" r:id="rId8"/>
    <p:sldId id="259" r:id="rId9"/>
    <p:sldId id="307" r:id="rId10"/>
    <p:sldId id="260" r:id="rId11"/>
    <p:sldId id="265" r:id="rId12"/>
    <p:sldId id="266" r:id="rId13"/>
    <p:sldId id="320" r:id="rId14"/>
    <p:sldId id="326" r:id="rId15"/>
    <p:sldId id="321" r:id="rId16"/>
    <p:sldId id="269" r:id="rId17"/>
    <p:sldId id="293" r:id="rId18"/>
    <p:sldId id="270" r:id="rId19"/>
    <p:sldId id="294" r:id="rId20"/>
    <p:sldId id="295" r:id="rId21"/>
    <p:sldId id="296" r:id="rId22"/>
    <p:sldId id="297" r:id="rId23"/>
    <p:sldId id="317" r:id="rId24"/>
    <p:sldId id="278" r:id="rId25"/>
    <p:sldId id="279" r:id="rId26"/>
    <p:sldId id="280" r:id="rId27"/>
    <p:sldId id="281" r:id="rId28"/>
    <p:sldId id="286" r:id="rId29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29" autoAdjust="0"/>
  </p:normalViewPr>
  <p:slideViewPr>
    <p:cSldViewPr>
      <p:cViewPr>
        <p:scale>
          <a:sx n="90" d="100"/>
          <a:sy n="90" d="100"/>
        </p:scale>
        <p:origin x="-1587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A807F-B58C-43FF-B59C-9171F5592B4F}" type="datetimeFigureOut">
              <a:rPr lang="zh-TW" altLang="en-US" smtClean="0"/>
              <a:t>2018/10/2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07725-0928-421D-989E-FFF0D17A5B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081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7FF6D-6FE4-4CB6-A4C0-53711360CB4A}" type="datetimeFigureOut">
              <a:rPr lang="zh-TW" altLang="en-US" smtClean="0"/>
              <a:t>2018/10/2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B5A58-1494-4D07-8D12-3143A58510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88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9D3E5-0C10-40B6-8032-920EFBFCDCFD}" type="datetime1">
              <a:rPr lang="zh-TW" altLang="en-US" smtClean="0"/>
              <a:t>2018/10/2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075D9-B0D0-4D22-9133-9775123471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D4782C-8306-4080-8AF9-2BF528740B16}" type="datetime1">
              <a:rPr lang="zh-TW" altLang="en-US" smtClean="0"/>
              <a:t>2018/10/2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075D9-B0D0-4D22-9133-9775123471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E2C768-5AC7-4211-9BA2-EF2F5EA275C2}" type="datetime1">
              <a:rPr lang="zh-TW" altLang="en-US" smtClean="0"/>
              <a:t>2018/10/2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075D9-B0D0-4D22-9133-9775123471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5A4EA-3E9E-418E-9615-E0F520166F2B}" type="datetime1">
              <a:rPr lang="zh-TW" altLang="en-US" smtClean="0"/>
              <a:t>2018/10/2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075D9-B0D0-4D22-9133-9775123471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2F3657-DB91-4376-B934-737FD4C12BB3}" type="datetime1">
              <a:rPr lang="zh-TW" altLang="en-US" smtClean="0"/>
              <a:t>2018/10/2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075D9-B0D0-4D22-9133-9775123471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60BCEA-C1DD-4CBB-8600-824733A698A9}" type="datetime1">
              <a:rPr lang="zh-TW" altLang="en-US" smtClean="0"/>
              <a:t>2018/10/2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075D9-B0D0-4D22-9133-9775123471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DE7B85-1E7A-4129-A036-24A994000883}" type="datetime1">
              <a:rPr lang="zh-TW" altLang="en-US" smtClean="0"/>
              <a:t>2018/10/2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075D9-B0D0-4D22-9133-9775123471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035533-2950-4DBE-94D3-7BEADF7CF8A8}" type="datetime1">
              <a:rPr lang="zh-TW" altLang="en-US" smtClean="0"/>
              <a:t>2018/10/2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075D9-B0D0-4D22-9133-9775123471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F16A3-0879-4E23-8DEE-285980DB5EA8}" type="datetime1">
              <a:rPr lang="zh-TW" altLang="en-US" smtClean="0"/>
              <a:t>2018/10/2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075D9-B0D0-4D22-9133-9775123471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3B39A7-0344-4C1F-BD21-F69D833B0A44}" type="datetime1">
              <a:rPr lang="zh-TW" altLang="en-US" smtClean="0"/>
              <a:t>2018/10/2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075D9-B0D0-4D22-9133-9775123471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178BE-C596-49BB-8413-9F2654B4344B}" type="datetime1">
              <a:rPr lang="zh-TW" altLang="en-US" smtClean="0"/>
              <a:t>2018/10/2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075D9-B0D0-4D22-9133-9775123471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D2F3657-DB91-4376-B934-737FD4C12BB3}" type="datetime1">
              <a:rPr lang="zh-TW" altLang="en-US" smtClean="0"/>
              <a:t>2018/10/2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2D075D9-B0D0-4D22-9133-9775123471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1680" y="620688"/>
            <a:ext cx="5256584" cy="4752528"/>
          </a:xfrm>
        </p:spPr>
        <p:txBody>
          <a:bodyPr>
            <a:normAutofit/>
          </a:bodyPr>
          <a:lstStyle/>
          <a:p>
            <a:pPr>
              <a:lnSpc>
                <a:spcPts val="6000"/>
              </a:lnSpc>
            </a:pPr>
            <a:r>
              <a:rPr lang="en-US" altLang="zh-TW" sz="5600" dirty="0" smtClean="0">
                <a:solidFill>
                  <a:schemeClr val="tx1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1.E</a:t>
            </a:r>
            <a:r>
              <a:rPr lang="zh-TW" altLang="en-US" sz="5600" dirty="0" smtClean="0">
                <a:solidFill>
                  <a:schemeClr val="tx1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化系統 之</a:t>
            </a:r>
            <a:r>
              <a:rPr lang="en-US" altLang="zh-TW" sz="5600" dirty="0" smtClean="0">
                <a:solidFill>
                  <a:schemeClr val="tx1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/>
            </a:r>
            <a:br>
              <a:rPr lang="en-US" altLang="zh-TW" sz="5600" dirty="0" smtClean="0">
                <a:solidFill>
                  <a:schemeClr val="tx1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r>
              <a:rPr lang="en-US" altLang="zh-TW" sz="4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4800" dirty="0" smtClean="0">
                <a:sym typeface="Wingdings"/>
              </a:rPr>
              <a:t></a:t>
            </a:r>
            <a:r>
              <a:rPr lang="zh-TW" altLang="en-US" sz="45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專案登錄     </a:t>
            </a:r>
            <a:r>
              <a:rPr lang="en-US" altLang="zh-TW" sz="45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4800" dirty="0" smtClean="0">
                <a:sym typeface="Wingdings"/>
              </a:rPr>
              <a:t></a:t>
            </a:r>
            <a:r>
              <a:rPr lang="zh-TW" altLang="en-US" sz="45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核銷作業</a:t>
            </a:r>
            <a:r>
              <a:rPr lang="en-US" altLang="zh-TW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4400" dirty="0" smtClean="0">
                <a:solidFill>
                  <a:schemeClr val="tx1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2.</a:t>
            </a:r>
            <a:r>
              <a:rPr lang="zh-TW" altLang="en-US" sz="5600" dirty="0" smtClean="0">
                <a:solidFill>
                  <a:schemeClr val="tx1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常見退件原因</a:t>
            </a:r>
            <a:r>
              <a:rPr lang="en-US" altLang="zh-TW" sz="5600" dirty="0" smtClean="0">
                <a:solidFill>
                  <a:schemeClr val="tx1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/>
            </a:r>
            <a:br>
              <a:rPr lang="en-US" altLang="zh-TW" sz="5600" dirty="0" smtClean="0">
                <a:solidFill>
                  <a:schemeClr val="tx1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r>
              <a:rPr lang="en-US" altLang="zh-TW" sz="5600" dirty="0" smtClean="0">
                <a:solidFill>
                  <a:schemeClr val="tx1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3.</a:t>
            </a:r>
            <a:r>
              <a:rPr lang="zh-TW" altLang="en-US" sz="5600" dirty="0" smtClean="0">
                <a:solidFill>
                  <a:schemeClr val="tx1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其他注意事項</a:t>
            </a:r>
            <a:endParaRPr lang="zh-TW" altLang="en-US" sz="5600" dirty="0">
              <a:solidFill>
                <a:schemeClr val="tx1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004048" y="5631146"/>
            <a:ext cx="370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107.10</a:t>
            </a:r>
            <a:r>
              <a:rPr lang="zh-TW" altLang="en-US" dirty="0" smtClean="0"/>
              <a:t>月  </a:t>
            </a:r>
            <a:r>
              <a:rPr lang="zh-TW" altLang="en-US" dirty="0" smtClean="0"/>
              <a:t>佛光大學會計室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513483"/>
            <a:ext cx="8147248" cy="5973910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   </a:t>
            </a:r>
            <a:r>
              <a:rPr lang="zh-TW" altLang="zh-TW" sz="2200" b="1" dirty="0" smtClean="0">
                <a:latin typeface="+mj-ea"/>
                <a:ea typeface="+mj-ea"/>
              </a:rPr>
              <a:t>新增預算明細</a:t>
            </a:r>
            <a:endParaRPr lang="en-US" altLang="zh-TW" sz="2200" b="1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/>
          <a:srcRect l="26157" t="27984" r="7176" b="10903"/>
          <a:stretch/>
        </p:blipFill>
        <p:spPr bwMode="auto">
          <a:xfrm>
            <a:off x="1187624" y="1142984"/>
            <a:ext cx="7215238" cy="471490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　 </a:t>
            </a:r>
            <a:r>
              <a:rPr lang="zh-TW" altLang="zh-TW" sz="2200" b="1" dirty="0" smtClean="0">
                <a:latin typeface="+mj-ea"/>
                <a:ea typeface="+mj-ea"/>
              </a:rPr>
              <a:t>新增付款明細</a:t>
            </a:r>
            <a:endParaRPr lang="en-US" altLang="zh-TW" sz="2200" b="1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/>
          <a:srcRect l="15999" t="10289" r="34938" b="42972"/>
          <a:stretch/>
        </p:blipFill>
        <p:spPr bwMode="auto">
          <a:xfrm>
            <a:off x="1187624" y="980728"/>
            <a:ext cx="3403975" cy="1992229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矩形 4"/>
          <p:cNvSpPr/>
          <p:nvPr/>
        </p:nvSpPr>
        <p:spPr>
          <a:xfrm>
            <a:off x="1064178" y="1556792"/>
            <a:ext cx="1000132" cy="642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/>
          <p:nvPr/>
        </p:nvPicPr>
        <p:blipFill rotWithShape="1">
          <a:blip r:embed="rId3"/>
          <a:srcRect t="9325" r="43208" b="27331"/>
          <a:stretch/>
        </p:blipFill>
        <p:spPr bwMode="auto">
          <a:xfrm>
            <a:off x="2987824" y="2060848"/>
            <a:ext cx="5208896" cy="3756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/>
          <p:cNvPicPr/>
          <p:nvPr/>
        </p:nvPicPr>
        <p:blipFill rotWithShape="1">
          <a:blip r:embed="rId4"/>
          <a:srcRect l="82885" t="85210" r="9948" b="5814"/>
          <a:stretch/>
        </p:blipFill>
        <p:spPr bwMode="auto">
          <a:xfrm>
            <a:off x="7092279" y="5526753"/>
            <a:ext cx="955949" cy="5810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矩形 8"/>
          <p:cNvSpPr/>
          <p:nvPr/>
        </p:nvSpPr>
        <p:spPr>
          <a:xfrm>
            <a:off x="7072272" y="5526753"/>
            <a:ext cx="1000132" cy="642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923928" y="3573016"/>
            <a:ext cx="2448272" cy="2088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620688"/>
            <a:ext cx="7686700" cy="5923371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　 </a:t>
            </a:r>
            <a:r>
              <a:rPr lang="zh-TW" altLang="zh-TW" sz="2200" b="1" dirty="0" smtClean="0"/>
              <a:t>列印黏存單</a:t>
            </a:r>
            <a:endParaRPr lang="en-US" altLang="zh-TW" sz="2200" b="1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 l="9744" t="12491" b="9625"/>
          <a:stretch>
            <a:fillRect/>
          </a:stretch>
        </p:blipFill>
        <p:spPr bwMode="auto">
          <a:xfrm>
            <a:off x="1115614" y="1340768"/>
            <a:ext cx="7488833" cy="43565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98080" cy="778416"/>
          </a:xfrm>
        </p:spPr>
        <p:txBody>
          <a:bodyPr>
            <a:normAutofit/>
          </a:bodyPr>
          <a:lstStyle/>
          <a:p>
            <a:r>
              <a:rPr lang="zh-TW" altLang="en-US" sz="2200" b="1" dirty="0" smtClean="0">
                <a:solidFill>
                  <a:schemeClr val="tx1"/>
                </a:solidFill>
              </a:rPr>
              <a:t>財產驗收</a:t>
            </a:r>
            <a:r>
              <a:rPr lang="zh-TW" altLang="zh-TW" sz="2200" b="1" dirty="0" smtClean="0">
                <a:solidFill>
                  <a:schemeClr val="tx1"/>
                </a:solidFill>
              </a:rPr>
              <a:t>單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r="47145" b="57830"/>
          <a:stretch/>
        </p:blipFill>
        <p:spPr bwMode="auto">
          <a:xfrm>
            <a:off x="1115616" y="1268760"/>
            <a:ext cx="7488832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矩形 4"/>
          <p:cNvSpPr/>
          <p:nvPr/>
        </p:nvSpPr>
        <p:spPr>
          <a:xfrm>
            <a:off x="5220072" y="2348880"/>
            <a:ext cx="93610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/>
          <p:nvPr/>
        </p:nvPicPr>
        <p:blipFill rotWithShape="1">
          <a:blip r:embed="rId3"/>
          <a:srcRect r="53879" b="25723"/>
          <a:stretch/>
        </p:blipFill>
        <p:spPr bwMode="auto">
          <a:xfrm>
            <a:off x="1115616" y="3717032"/>
            <a:ext cx="4680520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矩形 8"/>
          <p:cNvSpPr/>
          <p:nvPr/>
        </p:nvSpPr>
        <p:spPr>
          <a:xfrm>
            <a:off x="3131840" y="5589240"/>
            <a:ext cx="151216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0988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200" b="1" dirty="0" smtClean="0">
                <a:solidFill>
                  <a:schemeClr val="tx1"/>
                </a:solidFill>
              </a:rPr>
              <a:t>財產驗收附件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/>
          <p:nvPr/>
        </p:nvPicPr>
        <p:blipFill rotWithShape="1">
          <a:blip r:embed="rId2"/>
          <a:srcRect t="11484" r="32843" b="51821"/>
          <a:stretch/>
        </p:blipFill>
        <p:spPr bwMode="auto">
          <a:xfrm>
            <a:off x="1154623" y="1340768"/>
            <a:ext cx="7632848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矩形 6"/>
          <p:cNvSpPr/>
          <p:nvPr/>
        </p:nvSpPr>
        <p:spPr>
          <a:xfrm>
            <a:off x="4971046" y="1876496"/>
            <a:ext cx="681073" cy="364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483768" y="2240868"/>
            <a:ext cx="1656184" cy="684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154623" y="4077072"/>
            <a:ext cx="7377817" cy="936104"/>
          </a:xfrm>
          <a:prstGeom prst="rect">
            <a:avLst/>
          </a:prstGeom>
          <a:noFill/>
          <a:ln w="76200" cmpd="thinThick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900" b="1" dirty="0" smtClean="0">
                <a:solidFill>
                  <a:schemeClr val="tx1"/>
                </a:solidFill>
              </a:rPr>
              <a:t>107</a:t>
            </a:r>
            <a:r>
              <a:rPr lang="zh-TW" altLang="en-US" sz="1900" b="1" dirty="0" smtClean="0">
                <a:solidFill>
                  <a:schemeClr val="tx1"/>
                </a:solidFill>
              </a:rPr>
              <a:t>年</a:t>
            </a:r>
            <a:r>
              <a:rPr lang="en-US" altLang="zh-TW" sz="1900" b="1" dirty="0" smtClean="0">
                <a:solidFill>
                  <a:schemeClr val="tx1"/>
                </a:solidFill>
              </a:rPr>
              <a:t>8</a:t>
            </a:r>
            <a:r>
              <a:rPr lang="zh-TW" altLang="en-US" sz="1900" b="1" dirty="0" smtClean="0">
                <a:solidFill>
                  <a:schemeClr val="tx1"/>
                </a:solidFill>
              </a:rPr>
              <a:t>月</a:t>
            </a:r>
            <a:r>
              <a:rPr lang="en-US" altLang="zh-TW" sz="1900" b="1" dirty="0" smtClean="0">
                <a:solidFill>
                  <a:schemeClr val="tx1"/>
                </a:solidFill>
              </a:rPr>
              <a:t>1</a:t>
            </a:r>
            <a:r>
              <a:rPr lang="zh-TW" altLang="en-US" sz="1900" b="1" dirty="0" smtClean="0">
                <a:solidFill>
                  <a:schemeClr val="tx1"/>
                </a:solidFill>
              </a:rPr>
              <a:t>日起，以科技部經費購買研究用書籍，不用再登入財產</a:t>
            </a:r>
            <a:endParaRPr lang="zh-TW" altLang="en-US" sz="1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27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chemeClr val="tx1"/>
                </a:solidFill>
              </a:rPr>
              <a:t>財產驗收</a:t>
            </a:r>
            <a:r>
              <a:rPr lang="zh-TW" altLang="zh-TW" sz="2200" b="1" dirty="0">
                <a:solidFill>
                  <a:schemeClr val="tx1"/>
                </a:solidFill>
              </a:rPr>
              <a:t>單</a:t>
            </a:r>
            <a:endParaRPr lang="zh-TW" altLang="en-US" sz="2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l="22703" r="22748" b="28296"/>
          <a:stretch/>
        </p:blipFill>
        <p:spPr bwMode="auto">
          <a:xfrm>
            <a:off x="1306900" y="1124744"/>
            <a:ext cx="5641364" cy="51125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矩形 4"/>
          <p:cNvSpPr/>
          <p:nvPr/>
        </p:nvSpPr>
        <p:spPr>
          <a:xfrm>
            <a:off x="1619672" y="4797152"/>
            <a:ext cx="4896544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691680" y="2492896"/>
            <a:ext cx="1152128" cy="36004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 flipH="1">
            <a:off x="1619672" y="3501008"/>
            <a:ext cx="1224136" cy="1008112"/>
          </a:xfrm>
          <a:prstGeom prst="wedgeRoundRectCallout">
            <a:avLst>
              <a:gd name="adj1" fmla="val 6529"/>
              <a:gd name="adj2" fmla="val -11768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00" dirty="0" smtClean="0">
                <a:solidFill>
                  <a:schemeClr val="tx1"/>
                </a:solidFill>
              </a:rPr>
              <a:t>驗收日期請填驗收當天</a:t>
            </a:r>
            <a:r>
              <a:rPr lang="en-US" altLang="zh-TW" sz="1300" dirty="0" smtClean="0">
                <a:solidFill>
                  <a:schemeClr val="tx1"/>
                </a:solidFill>
              </a:rPr>
              <a:t>(</a:t>
            </a:r>
            <a:r>
              <a:rPr lang="zh-TW" altLang="en-US" sz="1300" dirty="0" smtClean="0">
                <a:solidFill>
                  <a:schemeClr val="tx1"/>
                </a:solidFill>
              </a:rPr>
              <a:t>可接受前後一天日期</a:t>
            </a:r>
            <a:r>
              <a:rPr lang="en-US" altLang="zh-TW" sz="1300" dirty="0" smtClean="0">
                <a:solidFill>
                  <a:schemeClr val="tx1"/>
                </a:solidFill>
              </a:rPr>
              <a:t>)</a:t>
            </a:r>
            <a:endParaRPr lang="zh-TW" altLang="en-US" sz="1300" dirty="0">
              <a:solidFill>
                <a:schemeClr val="tx1"/>
              </a:solidFill>
            </a:endParaRPr>
          </a:p>
        </p:txBody>
      </p:sp>
      <p:sp>
        <p:nvSpPr>
          <p:cNvPr id="8" name="圓角矩形圖說文字 7"/>
          <p:cNvSpPr/>
          <p:nvPr/>
        </p:nvSpPr>
        <p:spPr>
          <a:xfrm flipH="1">
            <a:off x="3347864" y="5517232"/>
            <a:ext cx="2088232" cy="576064"/>
          </a:xfrm>
          <a:prstGeom prst="wedgeRoundRectCallout">
            <a:avLst>
              <a:gd name="adj1" fmla="val 24959"/>
              <a:gd name="adj2" fmla="val -13072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00" dirty="0" smtClean="0">
                <a:solidFill>
                  <a:schemeClr val="tx1"/>
                </a:solidFill>
              </a:rPr>
              <a:t>單位主管全部蓋完章，再通知總務處驗收承辦人員</a:t>
            </a:r>
            <a:endParaRPr lang="zh-TW" alt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3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37176" cy="93978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sym typeface="Wingdings"/>
              </a:rPr>
              <a:t></a:t>
            </a:r>
            <a:r>
              <a:rPr lang="zh-TW" altLang="en-US" dirty="0" smtClean="0">
                <a:solidFill>
                  <a:schemeClr val="tx1"/>
                </a:solidFill>
              </a:rPr>
              <a:t>、常見退件原因</a:t>
            </a:r>
            <a:r>
              <a:rPr lang="zh-TW" altLang="zh-TW" dirty="0" smtClean="0">
                <a:solidFill>
                  <a:schemeClr val="tx1"/>
                </a:solidFill>
              </a:rPr>
              <a:t/>
            </a:r>
            <a:br>
              <a:rPr lang="zh-TW" altLang="zh-TW" dirty="0" smtClean="0">
                <a:solidFill>
                  <a:schemeClr val="tx1"/>
                </a:solidFill>
              </a:rPr>
            </a:b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2226" y="1052736"/>
            <a:ext cx="7467600" cy="4682896"/>
          </a:xfrm>
        </p:spPr>
        <p:txBody>
          <a:bodyPr/>
          <a:lstStyle/>
          <a:p>
            <a:pPr lvl="0">
              <a:lnSpc>
                <a:spcPts val="3600"/>
              </a:lnSpc>
              <a:buNone/>
            </a:pPr>
            <a:r>
              <a:rPr lang="en-US" altLang="zh-TW" sz="2200" dirty="0" smtClean="0"/>
              <a:t>1.</a:t>
            </a:r>
            <a:r>
              <a:rPr lang="zh-TW" altLang="zh-TW" sz="2200" dirty="0" smtClean="0"/>
              <a:t>廠商</a:t>
            </a:r>
            <a:r>
              <a:rPr lang="zh-TW" altLang="zh-TW" sz="2200" dirty="0" smtClean="0">
                <a:solidFill>
                  <a:srgbClr val="FF0000"/>
                </a:solidFill>
              </a:rPr>
              <a:t>收據無書寫抬頭或日期</a:t>
            </a:r>
            <a:r>
              <a:rPr lang="zh-TW" altLang="zh-TW" sz="2200" dirty="0" smtClean="0"/>
              <a:t>，免用統一發票專用章若無負責人名字，需</a:t>
            </a:r>
            <a:r>
              <a:rPr lang="zh-TW" altLang="zh-TW" sz="2200" dirty="0" smtClean="0">
                <a:solidFill>
                  <a:srgbClr val="FF0000"/>
                </a:solidFill>
              </a:rPr>
              <a:t>蓋</a:t>
            </a:r>
            <a:r>
              <a:rPr lang="zh-TW" altLang="en-US" sz="2200" dirty="0" smtClean="0">
                <a:solidFill>
                  <a:srgbClr val="FF0000"/>
                </a:solidFill>
              </a:rPr>
              <a:t>負責人</a:t>
            </a:r>
            <a:r>
              <a:rPr lang="zh-TW" altLang="zh-TW" sz="2200" dirty="0" smtClean="0">
                <a:solidFill>
                  <a:srgbClr val="FF0000"/>
                </a:solidFill>
              </a:rPr>
              <a:t>私章</a:t>
            </a:r>
            <a:r>
              <a:rPr lang="zh-TW" altLang="zh-TW" sz="2200" dirty="0" smtClean="0"/>
              <a:t>。</a:t>
            </a:r>
            <a:endParaRPr lang="en-US" altLang="zh-TW" sz="2200" dirty="0" smtClean="0"/>
          </a:p>
          <a:p>
            <a:pPr lvl="0">
              <a:lnSpc>
                <a:spcPts val="3600"/>
              </a:lnSpc>
              <a:buNone/>
            </a:pPr>
            <a:endParaRPr lang="zh-TW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5" name="Picture 2" descr="C:\Users\fgu\Pictures\ControlCenter4\Scan\CCI20160821_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t="25334" r="17679" b="41924"/>
          <a:stretch/>
        </p:blipFill>
        <p:spPr bwMode="auto">
          <a:xfrm>
            <a:off x="1912249" y="2132856"/>
            <a:ext cx="5508612" cy="38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652120" y="2701260"/>
            <a:ext cx="1728192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329226" y="2701260"/>
            <a:ext cx="1944216" cy="5117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652120" y="3694579"/>
            <a:ext cx="1908212" cy="2326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764704"/>
            <a:ext cx="7416824" cy="5616624"/>
          </a:xfrm>
        </p:spPr>
        <p:txBody>
          <a:bodyPr>
            <a:noAutofit/>
          </a:bodyPr>
          <a:lstStyle/>
          <a:p>
            <a:pPr lvl="0">
              <a:lnSpc>
                <a:spcPts val="3600"/>
              </a:lnSpc>
              <a:buNone/>
            </a:pPr>
            <a:r>
              <a:rPr lang="zh-TW" altLang="en-US" sz="3100" dirty="0">
                <a:latin typeface="+mj-ea"/>
                <a:ea typeface="+mj-ea"/>
              </a:rPr>
              <a:t> </a:t>
            </a:r>
            <a:r>
              <a:rPr lang="en-US" altLang="zh-TW" sz="2200" dirty="0" smtClean="0">
                <a:latin typeface="+mj-ea"/>
                <a:ea typeface="+mj-ea"/>
              </a:rPr>
              <a:t>2</a:t>
            </a:r>
            <a:r>
              <a:rPr lang="en-US" altLang="zh-TW" sz="2200" dirty="0">
                <a:latin typeface="+mj-ea"/>
                <a:ea typeface="+mj-ea"/>
              </a:rPr>
              <a:t>.</a:t>
            </a:r>
            <a:r>
              <a:rPr lang="zh-TW" altLang="en-US" sz="2200" dirty="0">
                <a:latin typeface="+mj-ea"/>
                <a:ea typeface="+mj-ea"/>
              </a:rPr>
              <a:t>金額</a:t>
            </a:r>
            <a:r>
              <a:rPr lang="zh-TW" altLang="en-US" sz="2200" dirty="0">
                <a:solidFill>
                  <a:srgbClr val="FF0000"/>
                </a:solidFill>
                <a:latin typeface="+mj-ea"/>
                <a:ea typeface="+mj-ea"/>
              </a:rPr>
              <a:t>在 </a:t>
            </a:r>
            <a:r>
              <a:rPr lang="en-US" altLang="zh-TW" sz="2200" dirty="0">
                <a:solidFill>
                  <a:srgbClr val="FF0000"/>
                </a:solidFill>
                <a:latin typeface="+mj-ea"/>
                <a:ea typeface="+mj-ea"/>
              </a:rPr>
              <a:t>10,000 </a:t>
            </a:r>
            <a:r>
              <a:rPr lang="zh-TW" altLang="en-US" sz="2200" dirty="0">
                <a:solidFill>
                  <a:srgbClr val="FF0000"/>
                </a:solidFill>
                <a:latin typeface="+mj-ea"/>
                <a:ea typeface="+mj-ea"/>
              </a:rPr>
              <a:t>元（含</a:t>
            </a:r>
            <a:r>
              <a:rPr lang="en-US" altLang="zh-TW" sz="2200" dirty="0">
                <a:solidFill>
                  <a:srgbClr val="FF0000"/>
                </a:solidFill>
                <a:latin typeface="+mj-ea"/>
                <a:ea typeface="+mj-ea"/>
              </a:rPr>
              <a:t>10,000</a:t>
            </a:r>
            <a:r>
              <a:rPr lang="zh-TW" altLang="en-US" sz="2200" dirty="0">
                <a:solidFill>
                  <a:srgbClr val="FF0000"/>
                </a:solidFill>
                <a:latin typeface="+mj-ea"/>
                <a:ea typeface="+mj-ea"/>
              </a:rPr>
              <a:t>元）</a:t>
            </a:r>
            <a:r>
              <a:rPr lang="zh-TW" altLang="zh-TW" sz="2200" dirty="0">
                <a:latin typeface="+mj-ea"/>
                <a:ea typeface="+mj-ea"/>
              </a:rPr>
              <a:t>，無依規定事先辦理請採購，或已辦請採購，但核銷時無附上請採購單及採購附件（估價單正本、議比價表等）。</a:t>
            </a:r>
          </a:p>
          <a:p>
            <a:pPr marL="82296" indent="0">
              <a:lnSpc>
                <a:spcPts val="3600"/>
              </a:lnSpc>
              <a:buNone/>
            </a:pPr>
            <a:r>
              <a:rPr lang="en-US" altLang="zh-TW" sz="2200" dirty="0" smtClean="0">
                <a:latin typeface="+mj-ea"/>
                <a:ea typeface="+mj-ea"/>
              </a:rPr>
              <a:t>3.</a:t>
            </a:r>
            <a:r>
              <a:rPr lang="zh-TW" altLang="zh-TW" sz="2200" dirty="0">
                <a:latin typeface="+mj-ea"/>
                <a:ea typeface="+mj-ea"/>
              </a:rPr>
              <a:t>非消耗品</a:t>
            </a:r>
            <a:r>
              <a:rPr lang="zh-TW" altLang="en-US" sz="2200" dirty="0">
                <a:latin typeface="+mj-ea"/>
                <a:ea typeface="+mj-ea"/>
              </a:rPr>
              <a:t>（單價</a:t>
            </a:r>
            <a:r>
              <a:rPr lang="en-US" altLang="zh-TW" sz="2200" dirty="0">
                <a:latin typeface="+mj-ea"/>
                <a:ea typeface="+mj-ea"/>
              </a:rPr>
              <a:t>2,000</a:t>
            </a:r>
            <a:r>
              <a:rPr lang="zh-TW" altLang="en-US" sz="2200" dirty="0">
                <a:latin typeface="+mj-ea"/>
                <a:ea typeface="+mj-ea"/>
              </a:rPr>
              <a:t>以上）</a:t>
            </a:r>
            <a:r>
              <a:rPr lang="zh-TW" altLang="zh-TW" sz="2200" dirty="0">
                <a:latin typeface="+mj-ea"/>
                <a:ea typeface="+mj-ea"/>
              </a:rPr>
              <a:t>及財產</a:t>
            </a:r>
            <a:r>
              <a:rPr lang="en-US" altLang="zh-TW" sz="2200" dirty="0">
                <a:latin typeface="+mj-ea"/>
                <a:ea typeface="+mj-ea"/>
              </a:rPr>
              <a:t>(</a:t>
            </a:r>
            <a:r>
              <a:rPr lang="zh-TW" altLang="en-US" sz="2200" dirty="0">
                <a:latin typeface="+mj-ea"/>
                <a:ea typeface="+mj-ea"/>
              </a:rPr>
              <a:t>單價</a:t>
            </a:r>
            <a:r>
              <a:rPr lang="en-US" altLang="zh-TW" sz="2200" dirty="0">
                <a:latin typeface="+mj-ea"/>
                <a:ea typeface="+mj-ea"/>
              </a:rPr>
              <a:t>10,000</a:t>
            </a:r>
            <a:r>
              <a:rPr lang="zh-TW" altLang="en-US" sz="2200" dirty="0">
                <a:latin typeface="+mj-ea"/>
                <a:ea typeface="+mj-ea"/>
              </a:rPr>
              <a:t>元以上、耐用年限超過</a:t>
            </a:r>
            <a:r>
              <a:rPr lang="en-US" altLang="zh-TW" sz="2200" dirty="0">
                <a:latin typeface="+mj-ea"/>
                <a:ea typeface="+mj-ea"/>
              </a:rPr>
              <a:t>2</a:t>
            </a:r>
            <a:r>
              <a:rPr lang="zh-TW" altLang="en-US" sz="2200" dirty="0">
                <a:latin typeface="+mj-ea"/>
                <a:ea typeface="+mj-ea"/>
              </a:rPr>
              <a:t>年</a:t>
            </a:r>
            <a:r>
              <a:rPr lang="en-US" altLang="zh-TW" sz="2200" dirty="0">
                <a:latin typeface="+mj-ea"/>
                <a:ea typeface="+mj-ea"/>
              </a:rPr>
              <a:t>)</a:t>
            </a:r>
            <a:r>
              <a:rPr lang="zh-TW" altLang="zh-TW" sz="2200" dirty="0">
                <a:latin typeface="+mj-ea"/>
                <a:ea typeface="+mj-ea"/>
              </a:rPr>
              <a:t>，</a:t>
            </a:r>
            <a:r>
              <a:rPr lang="zh-TW" altLang="zh-TW" sz="2200" dirty="0">
                <a:solidFill>
                  <a:srgbClr val="FF0000"/>
                </a:solidFill>
                <a:latin typeface="+mj-ea"/>
                <a:ea typeface="+mj-ea"/>
              </a:rPr>
              <a:t>未辦理驗收程序</a:t>
            </a:r>
            <a:r>
              <a:rPr lang="zh-TW" altLang="zh-TW" sz="2200" dirty="0">
                <a:latin typeface="+mj-ea"/>
                <a:ea typeface="+mj-ea"/>
              </a:rPr>
              <a:t>，逕送核銷，或未將</a:t>
            </a:r>
            <a:r>
              <a:rPr lang="zh-TW" altLang="zh-TW" sz="2200" dirty="0">
                <a:solidFill>
                  <a:srgbClr val="FF0000"/>
                </a:solidFill>
                <a:latin typeface="+mj-ea"/>
                <a:ea typeface="+mj-ea"/>
              </a:rPr>
              <a:t>相片上傳</a:t>
            </a:r>
            <a:r>
              <a:rPr lang="zh-TW" altLang="zh-TW" sz="2200" dirty="0">
                <a:latin typeface="+mj-ea"/>
                <a:ea typeface="+mj-ea"/>
              </a:rPr>
              <a:t>至</a:t>
            </a:r>
            <a:r>
              <a:rPr lang="en-US" altLang="zh-TW" sz="2200" dirty="0">
                <a:latin typeface="+mj-ea"/>
                <a:ea typeface="+mj-ea"/>
              </a:rPr>
              <a:t>E</a:t>
            </a:r>
            <a:r>
              <a:rPr lang="zh-TW" altLang="zh-TW" sz="2200" dirty="0">
                <a:latin typeface="+mj-ea"/>
                <a:ea typeface="+mj-ea"/>
              </a:rPr>
              <a:t>化系統的驗收</a:t>
            </a:r>
            <a:r>
              <a:rPr lang="zh-TW" altLang="zh-TW" sz="2200" dirty="0" smtClean="0">
                <a:latin typeface="+mj-ea"/>
                <a:ea typeface="+mj-ea"/>
              </a:rPr>
              <a:t>附件</a:t>
            </a:r>
            <a:r>
              <a:rPr lang="zh-TW" altLang="zh-TW" sz="2200" b="1" dirty="0" smtClean="0">
                <a:latin typeface="+mj-ea"/>
                <a:ea typeface="+mj-ea"/>
              </a:rPr>
              <a:t>。</a:t>
            </a:r>
            <a:endParaRPr lang="en-US" altLang="zh-TW" sz="2200" b="1" dirty="0" smtClean="0">
              <a:latin typeface="+mj-ea"/>
              <a:ea typeface="+mj-ea"/>
            </a:endParaRPr>
          </a:p>
          <a:p>
            <a:pPr marL="82296" indent="0">
              <a:lnSpc>
                <a:spcPts val="3600"/>
              </a:lnSpc>
              <a:buNone/>
            </a:pPr>
            <a:r>
              <a:rPr lang="en-US" altLang="zh-TW" sz="2200" dirty="0" smtClean="0">
                <a:latin typeface="+mj-ea"/>
                <a:ea typeface="+mj-ea"/>
              </a:rPr>
              <a:t>4.</a:t>
            </a:r>
            <a:r>
              <a:rPr lang="zh-TW" altLang="en-US" sz="2200" dirty="0" smtClean="0">
                <a:latin typeface="+mj-ea"/>
                <a:ea typeface="+mj-ea"/>
              </a:rPr>
              <a:t>影印紙</a:t>
            </a:r>
            <a:r>
              <a:rPr lang="en-US" altLang="zh-TW" sz="2200" dirty="0" smtClean="0">
                <a:latin typeface="+mj-ea"/>
                <a:ea typeface="+mj-ea"/>
              </a:rPr>
              <a:t>(</a:t>
            </a:r>
            <a:r>
              <a:rPr lang="zh-TW" altLang="en-US" sz="2200" dirty="0" smtClean="0">
                <a:latin typeface="+mj-ea"/>
                <a:ea typeface="+mj-ea"/>
              </a:rPr>
              <a:t>白色</a:t>
            </a:r>
            <a:r>
              <a:rPr lang="en-US" altLang="zh-TW" sz="2200" dirty="0" smtClean="0">
                <a:latin typeface="+mj-ea"/>
                <a:ea typeface="+mj-ea"/>
              </a:rPr>
              <a:t>)</a:t>
            </a:r>
            <a:r>
              <a:rPr lang="zh-TW" altLang="en-US" sz="2200" dirty="0" smtClean="0">
                <a:latin typeface="+mj-ea"/>
                <a:ea typeface="+mj-ea"/>
              </a:rPr>
              <a:t>一律集中採購，印刷類及碳粉匣</a:t>
            </a:r>
            <a:r>
              <a:rPr lang="en-US" altLang="zh-TW" sz="2200" dirty="0" smtClean="0">
                <a:latin typeface="+mj-ea"/>
                <a:ea typeface="+mj-ea"/>
              </a:rPr>
              <a:t>5000</a:t>
            </a:r>
            <a:r>
              <a:rPr lang="zh-TW" altLang="en-US" sz="2200" dirty="0" smtClean="0">
                <a:latin typeface="+mj-ea"/>
                <a:ea typeface="+mj-ea"/>
              </a:rPr>
              <a:t>元以下可單位自行採購。</a:t>
            </a:r>
            <a:endParaRPr lang="en-US" altLang="zh-TW" sz="2200" dirty="0" smtClean="0">
              <a:latin typeface="+mj-ea"/>
              <a:ea typeface="+mj-ea"/>
            </a:endParaRPr>
          </a:p>
          <a:p>
            <a:pPr marL="82296" indent="0">
              <a:lnSpc>
                <a:spcPts val="3600"/>
              </a:lnSpc>
              <a:buNone/>
            </a:pPr>
            <a:r>
              <a:rPr lang="en-US" altLang="zh-TW" sz="2200" dirty="0" smtClean="0">
                <a:latin typeface="+mj-ea"/>
                <a:ea typeface="+mj-ea"/>
              </a:rPr>
              <a:t>5.</a:t>
            </a:r>
            <a:r>
              <a:rPr lang="zh-TW" altLang="zh-TW" sz="2200" dirty="0" smtClean="0">
                <a:latin typeface="+mj-ea"/>
                <a:ea typeface="+mj-ea"/>
              </a:rPr>
              <a:t>印刷</a:t>
            </a:r>
            <a:r>
              <a:rPr lang="zh-TW" altLang="en-US" sz="2200" dirty="0" smtClean="0">
                <a:latin typeface="+mj-ea"/>
                <a:ea typeface="+mj-ea"/>
              </a:rPr>
              <a:t>品</a:t>
            </a:r>
            <a:r>
              <a:rPr lang="zh-TW" altLang="zh-TW" sz="2200" dirty="0" smtClean="0">
                <a:latin typeface="+mj-ea"/>
                <a:ea typeface="+mj-ea"/>
              </a:rPr>
              <a:t>無</a:t>
            </a:r>
            <a:r>
              <a:rPr lang="zh-TW" altLang="zh-TW" sz="2200" dirty="0">
                <a:latin typeface="+mj-ea"/>
                <a:ea typeface="+mj-ea"/>
              </a:rPr>
              <a:t>檢附</a:t>
            </a:r>
            <a:r>
              <a:rPr lang="zh-TW" altLang="zh-TW" sz="2200" dirty="0" smtClean="0">
                <a:latin typeface="+mj-ea"/>
                <a:ea typeface="+mj-ea"/>
              </a:rPr>
              <a:t>樣張</a:t>
            </a:r>
            <a:r>
              <a:rPr lang="zh-TW" altLang="zh-TW" sz="2000" dirty="0" smtClean="0">
                <a:latin typeface="+mj-ea"/>
                <a:ea typeface="+mj-ea"/>
              </a:rPr>
              <a:t>。</a:t>
            </a:r>
            <a:r>
              <a:rPr lang="en-US" altLang="zh-TW" sz="2000" dirty="0">
                <a:latin typeface="+mj-ea"/>
                <a:ea typeface="+mj-ea"/>
              </a:rPr>
              <a:t>(</a:t>
            </a:r>
            <a:r>
              <a:rPr lang="zh-TW" altLang="zh-TW" sz="2000" dirty="0">
                <a:latin typeface="+mj-ea"/>
                <a:ea typeface="+mj-ea"/>
              </a:rPr>
              <a:t>樣張可檢附封面、目錄及內頁</a:t>
            </a:r>
            <a:r>
              <a:rPr lang="en-US" altLang="zh-TW" sz="2000" dirty="0">
                <a:latin typeface="+mj-ea"/>
                <a:ea typeface="+mj-ea"/>
              </a:rPr>
              <a:t>1-2</a:t>
            </a:r>
            <a:r>
              <a:rPr lang="zh-TW" altLang="zh-TW" sz="2000" dirty="0">
                <a:latin typeface="+mj-ea"/>
                <a:ea typeface="+mj-ea"/>
              </a:rPr>
              <a:t>頁</a:t>
            </a:r>
            <a:r>
              <a:rPr lang="en-US" altLang="zh-TW" sz="2000" dirty="0" smtClean="0">
                <a:latin typeface="+mj-ea"/>
                <a:ea typeface="+mj-ea"/>
              </a:rPr>
              <a:t>)</a:t>
            </a:r>
          </a:p>
          <a:p>
            <a:pPr marL="82296" lvl="0" indent="0">
              <a:lnSpc>
                <a:spcPts val="3600"/>
              </a:lnSpc>
              <a:buNone/>
            </a:pPr>
            <a:r>
              <a:rPr lang="en-US" altLang="zh-TW" sz="2000" dirty="0">
                <a:latin typeface="+mj-ea"/>
              </a:rPr>
              <a:t>6.</a:t>
            </a:r>
            <a:r>
              <a:rPr lang="zh-TW" altLang="zh-TW" sz="2000" dirty="0">
                <a:solidFill>
                  <a:srgbClr val="FF0000"/>
                </a:solidFill>
                <a:latin typeface="+mj-ea"/>
              </a:rPr>
              <a:t>感光紙</a:t>
            </a:r>
            <a:r>
              <a:rPr lang="zh-TW" altLang="zh-TW" sz="2000" dirty="0">
                <a:latin typeface="+mj-ea"/>
              </a:rPr>
              <a:t>的發票未影印及</a:t>
            </a:r>
            <a:r>
              <a:rPr lang="zh-TW" altLang="zh-TW" sz="2000" u="sng" dirty="0">
                <a:solidFill>
                  <a:srgbClr val="FF0000"/>
                </a:solidFill>
                <a:latin typeface="+mj-ea"/>
              </a:rPr>
              <a:t>簽章</a:t>
            </a:r>
            <a:r>
              <a:rPr lang="zh-TW" altLang="zh-TW" sz="2000" dirty="0">
                <a:latin typeface="+mj-ea"/>
              </a:rPr>
              <a:t>。（連同原始紙本發票，黏貼於黏存單）</a:t>
            </a:r>
          </a:p>
          <a:p>
            <a:pPr marL="82296" indent="0">
              <a:lnSpc>
                <a:spcPts val="3600"/>
              </a:lnSpc>
              <a:buNone/>
            </a:pPr>
            <a:endParaRPr lang="en-US" altLang="zh-TW" sz="2000" dirty="0">
              <a:latin typeface="+mj-ea"/>
              <a:ea typeface="+mj-ea"/>
            </a:endParaRPr>
          </a:p>
          <a:p>
            <a:pPr lvl="0">
              <a:lnSpc>
                <a:spcPts val="3600"/>
              </a:lnSpc>
              <a:spcBef>
                <a:spcPts val="1200"/>
              </a:spcBef>
              <a:buNone/>
            </a:pPr>
            <a:endParaRPr lang="zh-TW" altLang="zh-TW" dirty="0" smtClean="0"/>
          </a:p>
          <a:p>
            <a:pPr lvl="0">
              <a:lnSpc>
                <a:spcPts val="3600"/>
              </a:lnSpc>
              <a:buNone/>
            </a:pPr>
            <a:endParaRPr lang="zh-TW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97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764704"/>
            <a:ext cx="7200800" cy="5040560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  <a:spcBef>
                <a:spcPts val="1200"/>
              </a:spcBef>
              <a:buNone/>
            </a:pPr>
            <a:r>
              <a:rPr lang="zh-TW" altLang="en-US" sz="2200" dirty="0" smtClean="0">
                <a:latin typeface="+mj-ea"/>
                <a:ea typeface="+mj-ea"/>
              </a:rPr>
              <a:t>７</a:t>
            </a:r>
            <a:r>
              <a:rPr lang="en-US" altLang="zh-TW" sz="2200" dirty="0" smtClean="0">
                <a:latin typeface="+mj-ea"/>
                <a:ea typeface="+mj-ea"/>
              </a:rPr>
              <a:t>.</a:t>
            </a:r>
            <a:r>
              <a:rPr lang="zh-TW" altLang="en-US" sz="2200" dirty="0">
                <a:latin typeface="+mj-ea"/>
              </a:rPr>
              <a:t>主持人費及兼任助理</a:t>
            </a:r>
            <a:r>
              <a:rPr lang="zh-TW" altLang="en-US" sz="2200" dirty="0" smtClean="0">
                <a:latin typeface="+mj-ea"/>
              </a:rPr>
              <a:t>費收據日期，應填寫工作月誌日期之後或同一天。</a:t>
            </a:r>
            <a:endParaRPr lang="en-US" altLang="zh-TW" sz="2200" dirty="0" smtClean="0">
              <a:latin typeface="+mj-ea"/>
              <a:ea typeface="+mj-ea"/>
            </a:endParaRPr>
          </a:p>
          <a:p>
            <a:pPr>
              <a:lnSpc>
                <a:spcPts val="3600"/>
              </a:lnSpc>
              <a:spcBef>
                <a:spcPts val="1200"/>
              </a:spcBef>
              <a:buNone/>
            </a:pPr>
            <a:r>
              <a:rPr lang="zh-TW" altLang="en-US" sz="2200" dirty="0" smtClean="0">
                <a:latin typeface="+mj-ea"/>
                <a:ea typeface="+mj-ea"/>
              </a:rPr>
              <a:t>８</a:t>
            </a:r>
            <a:r>
              <a:rPr lang="en-US" altLang="zh-TW" sz="2200" dirty="0" smtClean="0">
                <a:latin typeface="+mj-ea"/>
                <a:ea typeface="+mj-ea"/>
              </a:rPr>
              <a:t>.</a:t>
            </a:r>
            <a:r>
              <a:rPr lang="zh-TW" altLang="en-US" sz="2200" b="1" dirty="0" smtClean="0">
                <a:latin typeface="+mj-ea"/>
                <a:ea typeface="+mj-ea"/>
              </a:rPr>
              <a:t>每年</a:t>
            </a:r>
            <a:r>
              <a:rPr lang="en-US" altLang="zh-TW" sz="2200" b="1" dirty="0" smtClean="0">
                <a:latin typeface="+mj-ea"/>
                <a:ea typeface="+mj-ea"/>
              </a:rPr>
              <a:t>9</a:t>
            </a:r>
            <a:r>
              <a:rPr lang="zh-TW" altLang="en-US" sz="2200" b="1" dirty="0" smtClean="0">
                <a:latin typeface="+mj-ea"/>
                <a:ea typeface="+mj-ea"/>
              </a:rPr>
              <a:t>月及</a:t>
            </a:r>
            <a:r>
              <a:rPr lang="en-US" altLang="zh-TW" sz="2200" b="1" dirty="0" smtClean="0">
                <a:latin typeface="+mj-ea"/>
                <a:ea typeface="+mj-ea"/>
              </a:rPr>
              <a:t>2</a:t>
            </a:r>
            <a:r>
              <a:rPr lang="zh-TW" altLang="en-US" sz="2200" b="1" dirty="0" smtClean="0">
                <a:latin typeface="+mj-ea"/>
                <a:ea typeface="+mj-ea"/>
              </a:rPr>
              <a:t>月核銷兼任助理費時，要附上已蓋註冊章之學生證影本</a:t>
            </a:r>
            <a:r>
              <a:rPr lang="zh-TW" altLang="en-US" sz="2200" dirty="0" smtClean="0">
                <a:latin typeface="+mj-ea"/>
                <a:ea typeface="+mj-ea"/>
              </a:rPr>
              <a:t>。</a:t>
            </a:r>
            <a:endParaRPr lang="en-US" altLang="zh-TW" sz="2200" dirty="0" smtClean="0">
              <a:latin typeface="+mj-ea"/>
              <a:ea typeface="+mj-ea"/>
            </a:endParaRPr>
          </a:p>
          <a:p>
            <a:pPr lvl="0">
              <a:lnSpc>
                <a:spcPts val="3600"/>
              </a:lnSpc>
              <a:buNone/>
            </a:pPr>
            <a:r>
              <a:rPr lang="zh-TW" altLang="en-US" sz="2200" dirty="0" smtClean="0">
                <a:latin typeface="+mj-ea"/>
                <a:ea typeface="+mj-ea"/>
              </a:rPr>
              <a:t>９</a:t>
            </a:r>
            <a:r>
              <a:rPr lang="en-US" altLang="zh-TW" sz="2200" dirty="0" smtClean="0">
                <a:latin typeface="+mj-ea"/>
                <a:ea typeface="+mj-ea"/>
              </a:rPr>
              <a:t>.</a:t>
            </a:r>
            <a:r>
              <a:rPr lang="zh-TW" altLang="zh-TW" sz="2200" dirty="0">
                <a:latin typeface="+mj-ea"/>
                <a:ea typeface="+mj-ea"/>
              </a:rPr>
              <a:t>發票或收據金額與</a:t>
            </a:r>
            <a:r>
              <a:rPr lang="zh-TW" altLang="zh-TW" sz="2200" dirty="0">
                <a:solidFill>
                  <a:srgbClr val="FF0000"/>
                </a:solidFill>
                <a:latin typeface="+mj-ea"/>
                <a:ea typeface="+mj-ea"/>
              </a:rPr>
              <a:t>核銷金額</a:t>
            </a:r>
            <a:r>
              <a:rPr lang="zh-TW" altLang="zh-TW" sz="2200" dirty="0">
                <a:latin typeface="+mj-ea"/>
                <a:ea typeface="+mj-ea"/>
              </a:rPr>
              <a:t>不符時，未加註說明。</a:t>
            </a:r>
          </a:p>
          <a:p>
            <a:pPr lvl="0">
              <a:lnSpc>
                <a:spcPts val="3600"/>
              </a:lnSpc>
              <a:spcBef>
                <a:spcPts val="1200"/>
              </a:spcBef>
              <a:buNone/>
            </a:pPr>
            <a:r>
              <a:rPr lang="en-US" altLang="zh-TW" sz="2200" dirty="0" smtClean="0">
                <a:latin typeface="+mj-ea"/>
                <a:ea typeface="+mj-ea"/>
              </a:rPr>
              <a:t>10.</a:t>
            </a:r>
            <a:r>
              <a:rPr lang="zh-TW" altLang="zh-TW" sz="2200" dirty="0" smtClean="0">
                <a:solidFill>
                  <a:srgbClr val="FF0000"/>
                </a:solidFill>
                <a:latin typeface="+mj-ea"/>
                <a:ea typeface="+mj-ea"/>
              </a:rPr>
              <a:t>無</a:t>
            </a:r>
            <a:r>
              <a:rPr lang="zh-TW" altLang="zh-TW" sz="2200" dirty="0">
                <a:solidFill>
                  <a:srgbClr val="FF0000"/>
                </a:solidFill>
                <a:latin typeface="+mj-ea"/>
                <a:ea typeface="+mj-ea"/>
              </a:rPr>
              <a:t>銀行帳號</a:t>
            </a:r>
            <a:r>
              <a:rPr lang="zh-TW" altLang="zh-TW" sz="2200" dirty="0">
                <a:latin typeface="+mj-ea"/>
                <a:ea typeface="+mj-ea"/>
              </a:rPr>
              <a:t>者，（黏存單會出現【銀行資料待確認】的提醒）未檢附存摺影本。</a:t>
            </a:r>
          </a:p>
          <a:p>
            <a:pPr>
              <a:lnSpc>
                <a:spcPts val="3600"/>
              </a:lnSpc>
              <a:spcBef>
                <a:spcPts val="1200"/>
              </a:spcBef>
              <a:buNone/>
            </a:pPr>
            <a:endParaRPr lang="en-US" altLang="zh-TW" sz="2500" dirty="0" smtClean="0">
              <a:latin typeface="+mj-ea"/>
              <a:ea typeface="+mj-ea"/>
            </a:endParaRPr>
          </a:p>
          <a:p>
            <a:pPr>
              <a:lnSpc>
                <a:spcPts val="3600"/>
              </a:lnSpc>
              <a:buNone/>
            </a:pP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764704"/>
            <a:ext cx="7200800" cy="5709248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sz="2200" dirty="0" smtClean="0"/>
              <a:t>11.</a:t>
            </a:r>
            <a:r>
              <a:rPr lang="zh-TW" altLang="zh-TW" sz="2200" dirty="0"/>
              <a:t>發票開立項目為</a:t>
            </a:r>
            <a:r>
              <a:rPr lang="zh-TW" altLang="zh-TW" sz="2200" dirty="0">
                <a:solidFill>
                  <a:srgbClr val="FF0000"/>
                </a:solidFill>
              </a:rPr>
              <a:t>代號</a:t>
            </a:r>
            <a:r>
              <a:rPr lang="zh-TW" altLang="zh-TW" sz="2200" dirty="0"/>
              <a:t>，未逐筆書寫購買內容及簽章。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6146" name="Picture 2" descr="C:\Users\fgu\Pictures\ControlCenter4\Scan\CCI20160821_0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5" r="50000" b="24094"/>
          <a:stretch/>
        </p:blipFill>
        <p:spPr bwMode="auto">
          <a:xfrm>
            <a:off x="1991946" y="1340768"/>
            <a:ext cx="334322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563888" y="3244085"/>
            <a:ext cx="1337506" cy="4999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169706" y="3248979"/>
            <a:ext cx="1282638" cy="495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2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/>
          <a:lstStyle/>
          <a:p>
            <a:pPr marL="82296" indent="0">
              <a:buNone/>
            </a:pPr>
            <a:r>
              <a:rPr lang="zh-TW" altLang="en-US" dirty="0">
                <a:sym typeface="Wingdings"/>
              </a:rPr>
              <a:t> </a:t>
            </a:r>
            <a:r>
              <a:rPr lang="zh-TW" altLang="en-US" dirty="0" smtClean="0">
                <a:sym typeface="Wingdings"/>
              </a:rPr>
              <a:t>專案登錄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t="9732" b="6108"/>
          <a:stretch/>
        </p:blipFill>
        <p:spPr bwMode="auto">
          <a:xfrm>
            <a:off x="1475656" y="1556793"/>
            <a:ext cx="7272807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矩形 5"/>
          <p:cNvSpPr/>
          <p:nvPr/>
        </p:nvSpPr>
        <p:spPr>
          <a:xfrm>
            <a:off x="1475656" y="2564904"/>
            <a:ext cx="64807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771800" y="3231049"/>
            <a:ext cx="2088232" cy="413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771800" y="4005064"/>
            <a:ext cx="2088232" cy="413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668344" y="5229200"/>
            <a:ext cx="792088" cy="413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07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836712"/>
            <a:ext cx="6737176" cy="5637240"/>
          </a:xfrm>
        </p:spPr>
        <p:txBody>
          <a:bodyPr/>
          <a:lstStyle/>
          <a:p>
            <a:pPr marL="0" indent="0">
              <a:lnSpc>
                <a:spcPts val="3600"/>
              </a:lnSpc>
              <a:buNone/>
            </a:pPr>
            <a:r>
              <a:rPr lang="en-US" altLang="zh-TW" sz="2200" dirty="0" smtClean="0"/>
              <a:t>12.</a:t>
            </a:r>
            <a:r>
              <a:rPr lang="zh-TW" altLang="en-US" sz="2200" dirty="0"/>
              <a:t>發票需記載詳細的數量、單價</a:t>
            </a:r>
            <a:r>
              <a:rPr lang="zh-TW" altLang="en-US" sz="2200" dirty="0" smtClean="0"/>
              <a:t>，</a:t>
            </a:r>
            <a:endParaRPr lang="en-US" altLang="zh-TW" sz="2200" dirty="0" smtClean="0"/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2200" dirty="0" smtClean="0"/>
              <a:t>　　若</a:t>
            </a:r>
            <a:r>
              <a:rPr lang="zh-TW" altLang="en-US" sz="2200" dirty="0"/>
              <a:t>僅寫</a:t>
            </a:r>
            <a:r>
              <a:rPr lang="zh-TW" altLang="en-US" sz="2200" dirty="0">
                <a:solidFill>
                  <a:srgbClr val="FF0000"/>
                </a:solidFill>
              </a:rPr>
              <a:t>一式，</a:t>
            </a:r>
            <a:r>
              <a:rPr lang="zh-TW" altLang="en-US" sz="2200" dirty="0"/>
              <a:t>需</a:t>
            </a:r>
            <a:r>
              <a:rPr lang="zh-TW" altLang="en-US" sz="2200" dirty="0" smtClean="0"/>
              <a:t>有詳細</a:t>
            </a:r>
            <a:r>
              <a:rPr lang="zh-TW" altLang="en-US" sz="2200" dirty="0"/>
              <a:t>內容的估價單或出貨單等</a:t>
            </a:r>
            <a:r>
              <a:rPr lang="zh-TW" altLang="en-US" sz="2200" dirty="0" smtClean="0"/>
              <a:t>。</a:t>
            </a:r>
            <a:endParaRPr lang="en-US" altLang="zh-TW" sz="2200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" name="Picture 2" descr="C:\Users\fgu\Pictures\ControlCenter4\Scan\CCI201608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56"/>
          <a:stretch/>
        </p:blipFill>
        <p:spPr bwMode="auto">
          <a:xfrm>
            <a:off x="1403648" y="1988839"/>
            <a:ext cx="6984776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275856" y="2672916"/>
            <a:ext cx="1728192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22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908720"/>
            <a:ext cx="6809184" cy="5565232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buNone/>
            </a:pPr>
            <a:r>
              <a:rPr lang="en-US" altLang="zh-TW" sz="2200" dirty="0" smtClean="0"/>
              <a:t>13.</a:t>
            </a:r>
            <a:r>
              <a:rPr lang="zh-TW" altLang="en-US" sz="2200" dirty="0"/>
              <a:t>報</a:t>
            </a:r>
            <a:r>
              <a:rPr lang="zh-TW" altLang="en-US" sz="2200" dirty="0" smtClean="0"/>
              <a:t>支國外差旅費時，</a:t>
            </a:r>
            <a:r>
              <a:rPr lang="zh-TW" altLang="en-US" sz="2200" dirty="0"/>
              <a:t>需檢附下列資料：</a:t>
            </a:r>
            <a:endParaRPr lang="en-US" altLang="zh-TW" sz="2200" dirty="0"/>
          </a:p>
          <a:p>
            <a:pPr>
              <a:lnSpc>
                <a:spcPts val="3600"/>
              </a:lnSpc>
              <a:buNone/>
            </a:pPr>
            <a:r>
              <a:rPr lang="zh-TW" altLang="en-US" sz="2200" dirty="0"/>
              <a:t>　</a:t>
            </a:r>
            <a:r>
              <a:rPr lang="en-US" altLang="zh-TW" sz="2200" dirty="0"/>
              <a:t>(1</a:t>
            </a:r>
            <a:r>
              <a:rPr lang="en-US" altLang="zh-TW" sz="2200" dirty="0" smtClean="0"/>
              <a:t>)</a:t>
            </a:r>
            <a:r>
              <a:rPr lang="zh-TW" altLang="en-US" sz="2200" dirty="0">
                <a:solidFill>
                  <a:srgbClr val="FF0000"/>
                </a:solidFill>
              </a:rPr>
              <a:t>登機證</a:t>
            </a:r>
            <a:r>
              <a:rPr lang="zh-TW" altLang="en-US" sz="2200" dirty="0" smtClean="0"/>
              <a:t>存根、</a:t>
            </a:r>
            <a:r>
              <a:rPr lang="zh-TW" altLang="en-US" sz="2200" dirty="0" smtClean="0">
                <a:solidFill>
                  <a:srgbClr val="FF0000"/>
                </a:solidFill>
              </a:rPr>
              <a:t>電子機票</a:t>
            </a:r>
            <a:r>
              <a:rPr lang="zh-TW" altLang="en-US" sz="2200" dirty="0" smtClean="0"/>
              <a:t>及旅行</a:t>
            </a:r>
            <a:r>
              <a:rPr lang="zh-TW" altLang="en-US" sz="2200" dirty="0"/>
              <a:t>業者</a:t>
            </a:r>
            <a:r>
              <a:rPr lang="zh-TW" altLang="en-US" sz="2200" dirty="0">
                <a:solidFill>
                  <a:srgbClr val="FF0000"/>
                </a:solidFill>
              </a:rPr>
              <a:t>代收轉付</a:t>
            </a:r>
            <a:r>
              <a:rPr lang="zh-TW" altLang="en-US" sz="2200" dirty="0" smtClean="0">
                <a:solidFill>
                  <a:srgbClr val="FF0000"/>
                </a:solidFill>
              </a:rPr>
              <a:t>收據</a:t>
            </a:r>
            <a:endParaRPr lang="en-US" altLang="zh-TW" sz="2200" dirty="0" smtClean="0">
              <a:solidFill>
                <a:srgbClr val="FF0000"/>
              </a:solidFill>
            </a:endParaRPr>
          </a:p>
          <a:p>
            <a:pPr>
              <a:lnSpc>
                <a:spcPts val="3600"/>
              </a:lnSpc>
              <a:buNone/>
            </a:pPr>
            <a:r>
              <a:rPr lang="zh-TW" altLang="en-US" sz="2200" dirty="0">
                <a:solidFill>
                  <a:srgbClr val="FF0000"/>
                </a:solidFill>
              </a:rPr>
              <a:t> </a:t>
            </a:r>
            <a:r>
              <a:rPr lang="zh-TW" altLang="en-US" sz="2200" dirty="0" smtClean="0">
                <a:solidFill>
                  <a:srgbClr val="FF0000"/>
                </a:solidFill>
              </a:rPr>
              <a:t>  </a:t>
            </a:r>
            <a:r>
              <a:rPr lang="en-US" altLang="zh-TW" sz="2200" dirty="0" smtClean="0"/>
              <a:t>(2)</a:t>
            </a:r>
            <a:r>
              <a:rPr lang="zh-TW" altLang="en-US" sz="2200" dirty="0" smtClean="0"/>
              <a:t>計畫書內之國外出差計畫表</a:t>
            </a:r>
            <a:endParaRPr lang="en-US" altLang="zh-TW" sz="2200" dirty="0" smtClean="0"/>
          </a:p>
          <a:p>
            <a:pPr>
              <a:lnSpc>
                <a:spcPts val="3600"/>
              </a:lnSpc>
              <a:buNone/>
            </a:pPr>
            <a:r>
              <a:rPr lang="zh-TW" altLang="en-US" sz="2200" dirty="0"/>
              <a:t> </a:t>
            </a:r>
            <a:r>
              <a:rPr lang="zh-TW" altLang="en-US" sz="2200" dirty="0" smtClean="0"/>
              <a:t>  </a:t>
            </a:r>
            <a:r>
              <a:rPr lang="en-US" altLang="zh-TW" sz="2200" dirty="0" smtClean="0"/>
              <a:t>(3)</a:t>
            </a:r>
            <a:r>
              <a:rPr lang="zh-TW" altLang="en-US" sz="2200" b="1" u="sng" dirty="0" smtClean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出差</a:t>
            </a:r>
            <a:r>
              <a:rPr lang="zh-TW" altLang="en-US" sz="2200" dirty="0" smtClean="0"/>
              <a:t>假單</a:t>
            </a:r>
            <a:endParaRPr lang="en-US" altLang="zh-TW" sz="2200" dirty="0" smtClean="0"/>
          </a:p>
          <a:p>
            <a:pPr>
              <a:lnSpc>
                <a:spcPts val="3600"/>
              </a:lnSpc>
              <a:buNone/>
            </a:pPr>
            <a:r>
              <a:rPr lang="zh-TW" altLang="en-US" sz="2200" dirty="0"/>
              <a:t> </a:t>
            </a:r>
            <a:r>
              <a:rPr lang="zh-TW" altLang="en-US" sz="2200" dirty="0" smtClean="0"/>
              <a:t>  </a:t>
            </a:r>
            <a:r>
              <a:rPr lang="en-US" altLang="zh-TW" sz="2200" dirty="0" smtClean="0"/>
              <a:t>(4)</a:t>
            </a:r>
            <a:r>
              <a:rPr lang="zh-TW" altLang="en-US" sz="2200" dirty="0" smtClean="0"/>
              <a:t>產</a:t>
            </a:r>
            <a:r>
              <a:rPr lang="zh-TW" altLang="en-US" sz="2200" dirty="0"/>
              <a:t>學合作計畫國外出差旅費報告</a:t>
            </a:r>
            <a:r>
              <a:rPr lang="zh-TW" altLang="en-US" sz="2200" dirty="0" smtClean="0"/>
              <a:t>表，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日支費要填</a:t>
            </a:r>
            <a:endParaRPr lang="en-US" altLang="zh-TW" sz="2200" b="1" dirty="0" smtClean="0">
              <a:solidFill>
                <a:srgbClr val="FF0000"/>
              </a:solidFill>
            </a:endParaRPr>
          </a:p>
          <a:p>
            <a:pPr>
              <a:lnSpc>
                <a:spcPts val="3600"/>
              </a:lnSpc>
              <a:buNone/>
            </a:pPr>
            <a:r>
              <a:rPr lang="zh-TW" altLang="en-US" sz="2200" b="1" dirty="0">
                <a:solidFill>
                  <a:srgbClr val="FF0000"/>
                </a:solidFill>
              </a:rPr>
              <a:t>　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　寫收據</a:t>
            </a:r>
            <a:r>
              <a:rPr lang="zh-TW" altLang="en-US" sz="2200" dirty="0" smtClean="0"/>
              <a:t>。日支生活費之標準及計算方式</a:t>
            </a:r>
            <a:r>
              <a:rPr lang="en-US" altLang="zh-TW" sz="2200" dirty="0" smtClean="0"/>
              <a:t> , </a:t>
            </a:r>
            <a:r>
              <a:rPr lang="zh-TW" altLang="en-US" sz="2200" dirty="0" smtClean="0"/>
              <a:t>請參考</a:t>
            </a:r>
            <a:endParaRPr lang="en-US" altLang="zh-TW" sz="2200" dirty="0" smtClean="0"/>
          </a:p>
          <a:p>
            <a:pPr>
              <a:lnSpc>
                <a:spcPts val="3600"/>
              </a:lnSpc>
              <a:buNone/>
            </a:pPr>
            <a:r>
              <a:rPr lang="en-US" altLang="zh-TW" sz="2200" dirty="0" smtClean="0"/>
              <a:t>        </a:t>
            </a:r>
            <a:r>
              <a:rPr lang="zh-TW" altLang="en-US" sz="1600" dirty="0" smtClean="0"/>
              <a:t>會計室</a:t>
            </a:r>
            <a:r>
              <a:rPr lang="en-US" altLang="zh-TW" sz="1600" dirty="0" smtClean="0"/>
              <a:t>-</a:t>
            </a:r>
            <a:r>
              <a:rPr lang="zh-TW" altLang="en-US" sz="1600" dirty="0" smtClean="0"/>
              <a:t>法令規章</a:t>
            </a:r>
            <a:r>
              <a:rPr lang="en-US" altLang="zh-TW" sz="1600" dirty="0" smtClean="0"/>
              <a:t>-</a:t>
            </a:r>
            <a:r>
              <a:rPr lang="zh-TW" altLang="en-US" sz="1600" dirty="0" smtClean="0"/>
              <a:t>科技部</a:t>
            </a:r>
            <a:r>
              <a:rPr lang="en-US" altLang="zh-TW" sz="1600" dirty="0" smtClean="0"/>
              <a:t>-13</a:t>
            </a:r>
            <a:r>
              <a:rPr lang="zh-TW" altLang="en-US" sz="1600" dirty="0" smtClean="0"/>
              <a:t>及</a:t>
            </a:r>
            <a:r>
              <a:rPr lang="en-US" altLang="zh-TW" sz="1600" dirty="0" smtClean="0"/>
              <a:t>14</a:t>
            </a:r>
            <a:r>
              <a:rPr lang="zh-TW" altLang="en-US" sz="1600" dirty="0" smtClean="0"/>
              <a:t>項</a:t>
            </a:r>
            <a:endParaRPr lang="en-US" altLang="zh-TW" sz="1600" dirty="0"/>
          </a:p>
          <a:p>
            <a:pPr>
              <a:lnSpc>
                <a:spcPts val="3600"/>
              </a:lnSpc>
              <a:buNone/>
            </a:pPr>
            <a:r>
              <a:rPr lang="zh-TW" altLang="en-US" sz="2200" dirty="0" smtClean="0"/>
              <a:t>   </a:t>
            </a:r>
            <a:r>
              <a:rPr lang="en-US" altLang="zh-TW" sz="2200" dirty="0" smtClean="0"/>
              <a:t>(5)</a:t>
            </a:r>
            <a:r>
              <a:rPr lang="zh-TW" altLang="en-US" sz="2200" dirty="0" smtClean="0"/>
              <a:t>搭乘外國籍航空公司班機申請書</a:t>
            </a:r>
            <a:endParaRPr lang="en-US" altLang="zh-TW" sz="2200" dirty="0" smtClean="0"/>
          </a:p>
          <a:p>
            <a:pPr>
              <a:lnSpc>
                <a:spcPts val="3600"/>
              </a:lnSpc>
              <a:buNone/>
            </a:pPr>
            <a:r>
              <a:rPr lang="zh-TW" altLang="en-US" sz="2200" dirty="0"/>
              <a:t> </a:t>
            </a:r>
            <a:r>
              <a:rPr lang="zh-TW" altLang="en-US" sz="2200" dirty="0" smtClean="0"/>
              <a:t>  </a:t>
            </a:r>
            <a:r>
              <a:rPr lang="en-US" altLang="zh-TW" sz="2200" dirty="0" smtClean="0"/>
              <a:t>(6)</a:t>
            </a:r>
            <a:r>
              <a:rPr lang="zh-TW" altLang="en-US" sz="2200" dirty="0" smtClean="0"/>
              <a:t>專案計畫變更申請表</a:t>
            </a:r>
            <a:endParaRPr lang="en-US" altLang="zh-TW" sz="2200" dirty="0" smtClean="0"/>
          </a:p>
          <a:p>
            <a:pPr>
              <a:lnSpc>
                <a:spcPts val="3600"/>
              </a:lnSpc>
              <a:buNone/>
            </a:pPr>
            <a:r>
              <a:rPr lang="zh-TW" altLang="en-US" sz="2200" dirty="0"/>
              <a:t>　</a:t>
            </a:r>
            <a:r>
              <a:rPr lang="en-US" altLang="zh-TW" sz="2200" dirty="0" smtClean="0"/>
              <a:t>(7)</a:t>
            </a:r>
            <a:r>
              <a:rPr lang="zh-TW" altLang="en-US" sz="2200" dirty="0" smtClean="0"/>
              <a:t>保單收據及投保名冊</a:t>
            </a:r>
            <a:endParaRPr lang="zh-TW" altLang="en-US" sz="2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33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5" y="836712"/>
            <a:ext cx="6910533" cy="563724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 smtClean="0"/>
              <a:t>14.</a:t>
            </a:r>
            <a:r>
              <a:rPr lang="zh-TW" altLang="en-US" sz="2000" dirty="0" smtClean="0"/>
              <a:t>保險費收據，要保人為「佛光大學」，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需檢附要保書及投保名冊。</a:t>
            </a:r>
            <a:endParaRPr lang="en-US" altLang="zh-TW" sz="2000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4098" name="Picture 2" descr="C:\Users\fgu\Pictures\ControlCenter4\Scan\CCI20160821_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9" b="10522"/>
          <a:stretch/>
        </p:blipFill>
        <p:spPr bwMode="auto">
          <a:xfrm>
            <a:off x="1115616" y="1700808"/>
            <a:ext cx="6969962" cy="358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115616" y="2924944"/>
            <a:ext cx="324036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2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764704"/>
            <a:ext cx="7498080" cy="5256584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zh-TW" altLang="en-US" dirty="0">
                <a:sym typeface="Wingdings"/>
              </a:rPr>
              <a:t></a:t>
            </a:r>
            <a:r>
              <a:rPr lang="zh-TW" altLang="en-US" dirty="0"/>
              <a:t>、其他注意事項</a:t>
            </a:r>
            <a:endParaRPr lang="en-US" altLang="zh-TW" dirty="0"/>
          </a:p>
          <a:p>
            <a:r>
              <a:rPr lang="zh-TW" altLang="en-US" sz="2200" dirty="0" smtClean="0"/>
              <a:t>核銷注意事項說明</a:t>
            </a:r>
            <a:endParaRPr lang="en-US" altLang="zh-TW" sz="2200" dirty="0" smtClean="0"/>
          </a:p>
          <a:p>
            <a:pPr marL="82296" indent="0">
              <a:buNone/>
            </a:pPr>
            <a:r>
              <a:rPr lang="zh-TW" altLang="en-US" sz="2200" dirty="0" smtClean="0"/>
              <a:t>　會計室網頁－法令規章－校內法規－報支相關注意事項</a:t>
            </a:r>
            <a:endParaRPr lang="en-US" altLang="zh-TW" sz="2200" dirty="0" smtClean="0"/>
          </a:p>
          <a:p>
            <a:pPr marL="82296" indent="0">
              <a:buNone/>
            </a:pPr>
            <a:r>
              <a:rPr lang="en-US" altLang="zh-TW" sz="2200" dirty="0"/>
              <a:t>	</a:t>
            </a:r>
            <a:r>
              <a:rPr lang="zh-TW" altLang="en-US" sz="2200" dirty="0" smtClean="0"/>
              <a:t>　　　－法令規章－科技部</a:t>
            </a:r>
            <a:endParaRPr lang="en-US" altLang="zh-TW" sz="2200" dirty="0" smtClean="0"/>
          </a:p>
          <a:p>
            <a:pPr marL="82296" indent="0">
              <a:buNone/>
            </a:pPr>
            <a:r>
              <a:rPr lang="zh-TW" altLang="en-US" sz="2200" dirty="0" smtClean="0"/>
              <a:t>　　　　　　－核銷宣導－注意事項、教育訓練、</a:t>
            </a:r>
            <a:r>
              <a:rPr lang="en-US" altLang="zh-TW" sz="2200" dirty="0" smtClean="0"/>
              <a:t>Q&amp;A</a:t>
            </a:r>
          </a:p>
          <a:p>
            <a:pPr lvl="5"/>
            <a:endParaRPr lang="en-US" altLang="zh-TW" sz="1000" dirty="0" smtClean="0"/>
          </a:p>
          <a:p>
            <a:r>
              <a:rPr lang="zh-TW" altLang="en-US" sz="2200" dirty="0" smtClean="0"/>
              <a:t>申請</a:t>
            </a:r>
            <a:r>
              <a:rPr lang="zh-TW" altLang="en-US" sz="2200" dirty="0"/>
              <a:t>專案預算核銷系統使用</a:t>
            </a:r>
            <a:r>
              <a:rPr lang="zh-TW" altLang="en-US" sz="2200" dirty="0" smtClean="0"/>
              <a:t>申請書</a:t>
            </a:r>
            <a:endParaRPr lang="en-US" altLang="zh-TW" sz="2200" dirty="0"/>
          </a:p>
          <a:p>
            <a:r>
              <a:rPr lang="zh-TW" altLang="en-US" sz="2200" dirty="0"/>
              <a:t>採購</a:t>
            </a:r>
            <a:r>
              <a:rPr lang="zh-TW" altLang="en-US" sz="2200" dirty="0" smtClean="0"/>
              <a:t>申請</a:t>
            </a:r>
            <a:r>
              <a:rPr lang="en-US" altLang="zh-TW" sz="2200" dirty="0" smtClean="0"/>
              <a:t>-</a:t>
            </a:r>
            <a:r>
              <a:rPr lang="zh-TW" altLang="en-US" sz="2200" dirty="0" smtClean="0"/>
              <a:t>白色紙張一律集中採購</a:t>
            </a:r>
            <a:r>
              <a:rPr lang="en-US" altLang="zh-TW" sz="2200" dirty="0" smtClean="0"/>
              <a:t>,</a:t>
            </a:r>
            <a:r>
              <a:rPr lang="zh-TW" altLang="en-US" sz="2200" dirty="0" smtClean="0"/>
              <a:t>印刷類及碳粉匣</a:t>
            </a:r>
            <a:r>
              <a:rPr lang="en-US" altLang="zh-TW" sz="2200" dirty="0" smtClean="0"/>
              <a:t>5000</a:t>
            </a:r>
            <a:r>
              <a:rPr lang="zh-TW" altLang="en-US" sz="2200" dirty="0" smtClean="0"/>
              <a:t>元</a:t>
            </a:r>
            <a:endParaRPr lang="en-US" altLang="zh-TW" sz="2200" dirty="0" smtClean="0"/>
          </a:p>
          <a:p>
            <a:pPr marL="82296" indent="0">
              <a:buNone/>
            </a:pPr>
            <a:r>
              <a:rPr lang="zh-TW" altLang="en-US" sz="2200" dirty="0"/>
              <a:t> </a:t>
            </a:r>
            <a:r>
              <a:rPr lang="zh-TW" altLang="en-US" sz="2200" dirty="0" smtClean="0"/>
              <a:t>                  以上集中採購</a:t>
            </a:r>
            <a:endParaRPr lang="en-US" altLang="zh-TW" sz="2200" dirty="0" smtClean="0"/>
          </a:p>
          <a:p>
            <a:pPr marL="82296" indent="0">
              <a:buNone/>
            </a:pPr>
            <a:r>
              <a:rPr lang="zh-TW" altLang="en-US" sz="2200" dirty="0"/>
              <a:t> </a:t>
            </a:r>
            <a:r>
              <a:rPr lang="zh-TW" altLang="en-US" sz="2200" dirty="0" smtClean="0"/>
              <a:t>                  文具用品配合廠商</a:t>
            </a:r>
            <a:r>
              <a:rPr lang="en-US" altLang="zh-TW" sz="2200" dirty="0" smtClean="0"/>
              <a:t>-</a:t>
            </a:r>
            <a:r>
              <a:rPr lang="zh-TW" altLang="en-US" sz="2200" dirty="0" smtClean="0"/>
              <a:t>鏘遠行、光南書局及</a:t>
            </a:r>
            <a:endParaRPr lang="en-US" altLang="zh-TW" sz="2200" dirty="0" smtClean="0"/>
          </a:p>
          <a:p>
            <a:pPr marL="82296" indent="0">
              <a:buNone/>
            </a:pPr>
            <a:r>
              <a:rPr lang="en-US" altLang="zh-TW" sz="2200" dirty="0"/>
              <a:t>	</a:t>
            </a:r>
            <a:r>
              <a:rPr lang="en-US" altLang="zh-TW" sz="2200" dirty="0" smtClean="0"/>
              <a:t>			</a:t>
            </a:r>
            <a:r>
              <a:rPr lang="zh-TW" altLang="en-US" sz="2200" dirty="0"/>
              <a:t> </a:t>
            </a:r>
            <a:r>
              <a:rPr lang="zh-TW" altLang="en-US" sz="2200" dirty="0" smtClean="0"/>
              <a:t>  文雅書局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礁溪金玉堂</a:t>
            </a:r>
            <a:r>
              <a:rPr lang="en-US" altLang="zh-TW" sz="2200" dirty="0" smtClean="0"/>
              <a:t>)</a:t>
            </a:r>
            <a:endParaRPr lang="en-US" altLang="zh-TW" sz="1500" dirty="0"/>
          </a:p>
          <a:p>
            <a:r>
              <a:rPr lang="zh-TW" altLang="en-US" sz="2200" dirty="0"/>
              <a:t>預算流</a:t>
            </a:r>
            <a:r>
              <a:rPr lang="zh-TW" altLang="en-US" sz="2200" dirty="0" smtClean="0"/>
              <a:t>用</a:t>
            </a:r>
            <a:endParaRPr lang="en-US" altLang="zh-TW" sz="2200" dirty="0" smtClean="0"/>
          </a:p>
          <a:p>
            <a:r>
              <a:rPr lang="zh-TW" altLang="en-US" sz="2200" dirty="0" smtClean="0"/>
              <a:t>付款查詢</a:t>
            </a:r>
            <a:endParaRPr lang="en-US" altLang="zh-TW" sz="2200" dirty="0"/>
          </a:p>
          <a:p>
            <a:pPr marL="82296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63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   </a:t>
            </a:r>
            <a:r>
              <a:rPr lang="zh-TW" altLang="en-US" sz="3600" dirty="0" smtClean="0">
                <a:solidFill>
                  <a:schemeClr val="tx1"/>
                </a:solidFill>
              </a:rPr>
              <a:t>付</a:t>
            </a:r>
            <a:r>
              <a:rPr lang="zh-TW" altLang="zh-TW" sz="3600" dirty="0" smtClean="0">
                <a:solidFill>
                  <a:schemeClr val="tx1"/>
                </a:solidFill>
              </a:rPr>
              <a:t>款查詢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pPr lvl="0">
              <a:buNone/>
            </a:pPr>
            <a:r>
              <a:rPr lang="zh-TW" altLang="en-US" sz="2200" dirty="0" smtClean="0"/>
              <a:t>      </a:t>
            </a:r>
            <a:r>
              <a:rPr lang="en-US" altLang="zh-TW" sz="2200" dirty="0" smtClean="0"/>
              <a:t>1.</a:t>
            </a:r>
            <a:r>
              <a:rPr lang="zh-TW" altLang="zh-TW" sz="2200" dirty="0" smtClean="0"/>
              <a:t>個人端：</a:t>
            </a:r>
            <a:endParaRPr lang="en-US" altLang="zh-TW" sz="2200" dirty="0" smtClean="0"/>
          </a:p>
          <a:p>
            <a:pPr lvl="0">
              <a:lnSpc>
                <a:spcPts val="3000"/>
              </a:lnSpc>
              <a:buNone/>
            </a:pPr>
            <a:r>
              <a:rPr lang="zh-TW" altLang="en-US" sz="2200" dirty="0" smtClean="0"/>
              <a:t>     </a:t>
            </a:r>
            <a:r>
              <a:rPr lang="en-US" altLang="zh-TW" sz="2200" dirty="0" smtClean="0"/>
              <a:t>(1)</a:t>
            </a:r>
            <a:r>
              <a:rPr lang="zh-TW" altLang="zh-TW" sz="2200" dirty="0" smtClean="0"/>
              <a:t>校內人員：至</a:t>
            </a:r>
            <a:r>
              <a:rPr lang="en-US" altLang="zh-TW" sz="2200" dirty="0" smtClean="0"/>
              <a:t>e</a:t>
            </a:r>
            <a:r>
              <a:rPr lang="zh-TW" altLang="zh-TW" sz="2200" dirty="0" smtClean="0"/>
              <a:t>化系統</a:t>
            </a:r>
            <a:r>
              <a:rPr lang="en-US" altLang="zh-TW" sz="2200" dirty="0" smtClean="0"/>
              <a:t> =&gt; </a:t>
            </a:r>
            <a:r>
              <a:rPr lang="zh-TW" altLang="zh-TW" sz="2200" dirty="0" smtClean="0"/>
              <a:t>付款紀錄查詢</a:t>
            </a:r>
            <a:r>
              <a:rPr lang="zh-TW" altLang="en-US" sz="2200" dirty="0" smtClean="0"/>
              <a:t>，</a:t>
            </a:r>
            <a:endParaRPr lang="en-US" altLang="zh-TW" sz="2200" dirty="0" smtClean="0"/>
          </a:p>
          <a:p>
            <a:pPr lvl="0">
              <a:lnSpc>
                <a:spcPts val="3000"/>
              </a:lnSpc>
              <a:buNone/>
            </a:pPr>
            <a:r>
              <a:rPr lang="zh-TW" altLang="en-US" sz="2200" dirty="0"/>
              <a:t> </a:t>
            </a:r>
            <a:r>
              <a:rPr lang="zh-TW" altLang="en-US" sz="2200" dirty="0" smtClean="0"/>
              <a:t>        輸入核銷單單號，查詢本人核銷資料的付款日</a:t>
            </a:r>
            <a:endParaRPr lang="en-US" altLang="zh-TW" sz="2200" dirty="0" smtClean="0"/>
          </a:p>
          <a:p>
            <a:pPr lvl="0">
              <a:buNone/>
            </a:pPr>
            <a:endParaRPr lang="en-US" altLang="zh-TW" dirty="0" smtClean="0"/>
          </a:p>
          <a:p>
            <a:pPr lvl="0">
              <a:buNone/>
            </a:pPr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/>
          <a:srcRect t="17610" r="34491" b="22982"/>
          <a:stretch/>
        </p:blipFill>
        <p:spPr bwMode="auto">
          <a:xfrm>
            <a:off x="1151620" y="2368960"/>
            <a:ext cx="7614602" cy="394035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矩形 4"/>
          <p:cNvSpPr/>
          <p:nvPr/>
        </p:nvSpPr>
        <p:spPr>
          <a:xfrm>
            <a:off x="1151620" y="5376990"/>
            <a:ext cx="1404156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915816" y="2837079"/>
            <a:ext cx="2367141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452320" y="4797152"/>
            <a:ext cx="115212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24744"/>
            <a:ext cx="7467600" cy="5902472"/>
          </a:xfrm>
        </p:spPr>
        <p:txBody>
          <a:bodyPr/>
          <a:lstStyle/>
          <a:p>
            <a:pPr>
              <a:buNone/>
            </a:pPr>
            <a:r>
              <a:rPr lang="zh-TW" altLang="en-US" sz="2200" dirty="0" smtClean="0"/>
              <a:t>      </a:t>
            </a:r>
            <a:r>
              <a:rPr lang="en-US" altLang="zh-TW" sz="2200" dirty="0" smtClean="0"/>
              <a:t>(2)</a:t>
            </a:r>
            <a:r>
              <a:rPr lang="zh-TW" altLang="zh-TW" sz="2200" dirty="0" smtClean="0"/>
              <a:t>校外人員或廠商</a:t>
            </a:r>
            <a:endParaRPr lang="en-US" altLang="zh-TW" sz="2200" dirty="0" smtClean="0"/>
          </a:p>
          <a:p>
            <a:pPr>
              <a:buNone/>
            </a:pPr>
            <a:r>
              <a:rPr lang="zh-TW" altLang="en-US" sz="2200" dirty="0" smtClean="0"/>
              <a:t>          </a:t>
            </a:r>
            <a:r>
              <a:rPr lang="en-US" altLang="zh-TW" sz="2200" dirty="0" smtClean="0"/>
              <a:t>a.</a:t>
            </a:r>
            <a:r>
              <a:rPr lang="zh-TW" altLang="zh-TW" sz="2200" dirty="0" smtClean="0"/>
              <a:t>總務處網頁 </a:t>
            </a:r>
            <a:r>
              <a:rPr lang="en-US" altLang="zh-TW" sz="2200" dirty="0" smtClean="0"/>
              <a:t>=&gt; </a:t>
            </a:r>
            <a:r>
              <a:rPr lang="zh-TW" altLang="zh-TW" sz="2200" dirty="0" smtClean="0"/>
              <a:t>付款查詢</a:t>
            </a:r>
            <a:endParaRPr lang="en-US" altLang="zh-TW" sz="2200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/>
          <a:srcRect l="19178" r="8796" b="42387"/>
          <a:stretch/>
        </p:blipFill>
        <p:spPr bwMode="auto">
          <a:xfrm>
            <a:off x="1242204" y="1988840"/>
            <a:ext cx="7143800" cy="421484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矩形 4"/>
          <p:cNvSpPr/>
          <p:nvPr/>
        </p:nvSpPr>
        <p:spPr>
          <a:xfrm>
            <a:off x="6012160" y="4581128"/>
            <a:ext cx="1501599" cy="5823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052736"/>
            <a:ext cx="7467600" cy="6045348"/>
          </a:xfrm>
        </p:spPr>
        <p:txBody>
          <a:bodyPr/>
          <a:lstStyle/>
          <a:p>
            <a:pPr>
              <a:buNone/>
            </a:pPr>
            <a:r>
              <a:rPr lang="zh-TW" altLang="en-US" sz="2200" dirty="0" smtClean="0"/>
              <a:t>      </a:t>
            </a:r>
            <a:r>
              <a:rPr lang="en-US" altLang="zh-TW" sz="2200" dirty="0" smtClean="0"/>
              <a:t>b.</a:t>
            </a:r>
            <a:r>
              <a:rPr lang="zh-TW" altLang="zh-TW" sz="2200" dirty="0" smtClean="0"/>
              <a:t>輸入帳號、密碼及驗證碼（原始設定：個人為身分證</a:t>
            </a:r>
            <a:endParaRPr lang="en-US" altLang="zh-TW" sz="2200" dirty="0" smtClean="0"/>
          </a:p>
          <a:p>
            <a:pPr>
              <a:buNone/>
            </a:pPr>
            <a:r>
              <a:rPr lang="zh-TW" altLang="en-US" sz="2200" dirty="0"/>
              <a:t> </a:t>
            </a:r>
            <a:r>
              <a:rPr lang="zh-TW" altLang="en-US" sz="2200" dirty="0" smtClean="0"/>
              <a:t>        </a:t>
            </a:r>
            <a:r>
              <a:rPr lang="zh-TW" altLang="zh-TW" sz="2200" dirty="0" smtClean="0"/>
              <a:t>字號，廠商為統一編號，登入後再變更密碼）</a:t>
            </a:r>
            <a:endParaRPr lang="en-US" altLang="zh-TW" sz="2200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/>
          <a:srcRect l="10186" t="7408" r="8333" b="12757"/>
          <a:stretch/>
        </p:blipFill>
        <p:spPr bwMode="auto">
          <a:xfrm>
            <a:off x="1331640" y="1916832"/>
            <a:ext cx="6786610" cy="432048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矩形 4"/>
          <p:cNvSpPr/>
          <p:nvPr/>
        </p:nvSpPr>
        <p:spPr>
          <a:xfrm>
            <a:off x="5004048" y="4509120"/>
            <a:ext cx="1643074" cy="1357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24744"/>
            <a:ext cx="7467600" cy="5902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200" dirty="0" smtClean="0"/>
              <a:t>       </a:t>
            </a:r>
            <a:r>
              <a:rPr lang="en-US" altLang="zh-TW" sz="2200" dirty="0" smtClean="0"/>
              <a:t>C.</a:t>
            </a:r>
            <a:r>
              <a:rPr lang="zh-TW" altLang="zh-TW" sz="2200" dirty="0" smtClean="0"/>
              <a:t>點選「付款紀錄查詢」</a:t>
            </a:r>
            <a:endParaRPr lang="zh-TW" altLang="en-US" sz="22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/>
          <a:srcRect t="5761" r="10301" b="26337"/>
          <a:stretch/>
        </p:blipFill>
        <p:spPr bwMode="auto">
          <a:xfrm>
            <a:off x="1393015" y="1628800"/>
            <a:ext cx="7299885" cy="450059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矩形 4"/>
          <p:cNvSpPr/>
          <p:nvPr/>
        </p:nvSpPr>
        <p:spPr>
          <a:xfrm>
            <a:off x="1393015" y="3286124"/>
            <a:ext cx="1071570" cy="500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628800"/>
            <a:ext cx="6665168" cy="374441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lnSpc>
                <a:spcPts val="13000"/>
              </a:lnSpc>
              <a:buNone/>
            </a:pPr>
            <a:r>
              <a:rPr lang="zh-TW" alt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謝謝聆聽</a:t>
            </a:r>
            <a:endParaRPr lang="en-US" altLang="zh-TW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lnSpc>
                <a:spcPts val="13000"/>
              </a:lnSpc>
              <a:buNone/>
            </a:pPr>
            <a:r>
              <a:rPr lang="zh-TW" alt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敬請指教</a:t>
            </a:r>
            <a:endParaRPr lang="zh-TW" alt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50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研究人力費</a:t>
            </a:r>
            <a:endParaRPr lang="en-US" altLang="zh-TW" sz="2000" dirty="0" smtClean="0"/>
          </a:p>
          <a:p>
            <a:pPr marL="82296" indent="0">
              <a:buNone/>
            </a:pPr>
            <a:r>
              <a:rPr lang="zh-TW" altLang="en-US" sz="1400" dirty="0" smtClean="0"/>
              <a:t>      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會計科目：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516101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產學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人事費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科技部支出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5" name="內容版面配置區 4"/>
          <p:cNvPicPr>
            <a:picLocks/>
          </p:cNvPicPr>
          <p:nvPr/>
        </p:nvPicPr>
        <p:blipFill rotWithShape="1">
          <a:blip r:embed="rId2"/>
          <a:srcRect t="9003" r="4140" b="4180"/>
          <a:stretch/>
        </p:blipFill>
        <p:spPr bwMode="auto">
          <a:xfrm>
            <a:off x="1619672" y="1628800"/>
            <a:ext cx="6984776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72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99024" y="706787"/>
            <a:ext cx="7498080" cy="5627712"/>
          </a:xfrm>
        </p:spPr>
        <p:txBody>
          <a:bodyPr/>
          <a:lstStyle/>
          <a:p>
            <a:r>
              <a:rPr lang="zh-TW" altLang="en-US" sz="2000" dirty="0" smtClean="0"/>
              <a:t>業務費</a:t>
            </a:r>
            <a:endParaRPr lang="en-US" altLang="zh-TW" sz="2000" dirty="0"/>
          </a:p>
          <a:p>
            <a:pPr marL="82296" indent="0">
              <a:buNone/>
            </a:pPr>
            <a:r>
              <a:rPr lang="zh-TW" altLang="en-US" dirty="0"/>
              <a:t>   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會計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科目：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516201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業務費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科技部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支出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>
              <a:buNone/>
            </a:pP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t="9325" b="5467"/>
          <a:stretch/>
        </p:blipFill>
        <p:spPr bwMode="auto">
          <a:xfrm>
            <a:off x="1450595" y="1724547"/>
            <a:ext cx="6912768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/>
          <p:cNvPicPr/>
          <p:nvPr/>
        </p:nvPicPr>
        <p:blipFill rotWithShape="1">
          <a:blip r:embed="rId3"/>
          <a:srcRect l="33822" t="23151" r="41218" b="37620"/>
          <a:stretch/>
        </p:blipFill>
        <p:spPr bwMode="auto">
          <a:xfrm>
            <a:off x="5148064" y="2244134"/>
            <a:ext cx="3096344" cy="2553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圓角矩形圖說文字 1"/>
          <p:cNvSpPr/>
          <p:nvPr/>
        </p:nvSpPr>
        <p:spPr>
          <a:xfrm>
            <a:off x="3995936" y="3429000"/>
            <a:ext cx="1008112" cy="792088"/>
          </a:xfrm>
          <a:prstGeom prst="wedgeRoundRectCallout">
            <a:avLst>
              <a:gd name="adj1" fmla="val -77701"/>
              <a:gd name="adj2" fmla="val -4269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900" dirty="0" smtClean="0">
                <a:solidFill>
                  <a:schemeClr val="tx1"/>
                </a:solidFill>
                <a:latin typeface="+mj-ea"/>
                <a:ea typeface="+mj-ea"/>
              </a:rPr>
              <a:t>1.</a:t>
            </a:r>
            <a:r>
              <a:rPr lang="zh-TW" altLang="en-US" sz="900" dirty="0" smtClean="0">
                <a:solidFill>
                  <a:schemeClr val="tx1"/>
                </a:solidFill>
                <a:latin typeface="+mj-ea"/>
                <a:ea typeface="+mj-ea"/>
              </a:rPr>
              <a:t>研究人力費</a:t>
            </a:r>
            <a:endParaRPr lang="en-US" altLang="zh-TW" sz="9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en-US" altLang="zh-TW" sz="900" dirty="0" smtClean="0">
                <a:solidFill>
                  <a:schemeClr val="tx1"/>
                </a:solidFill>
                <a:latin typeface="+mj-ea"/>
                <a:ea typeface="+mj-ea"/>
              </a:rPr>
              <a:t>2.</a:t>
            </a:r>
            <a:r>
              <a:rPr lang="zh-TW" altLang="en-US" sz="900" dirty="0" smtClean="0">
                <a:solidFill>
                  <a:schemeClr val="tx1"/>
                </a:solidFill>
                <a:latin typeface="+mj-ea"/>
                <a:ea typeface="+mj-ea"/>
              </a:rPr>
              <a:t>耗材費</a:t>
            </a:r>
            <a:endParaRPr lang="en-US" altLang="zh-TW" sz="9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en-US" altLang="zh-TW" sz="900" dirty="0" smtClean="0">
                <a:solidFill>
                  <a:schemeClr val="tx1"/>
                </a:solidFill>
                <a:latin typeface="+mj-ea"/>
                <a:ea typeface="+mj-ea"/>
              </a:rPr>
              <a:t>3.</a:t>
            </a:r>
            <a:r>
              <a:rPr lang="zh-TW" altLang="en-US" sz="900" dirty="0" smtClean="0">
                <a:solidFill>
                  <a:schemeClr val="tx1"/>
                </a:solidFill>
                <a:latin typeface="+mj-ea"/>
                <a:ea typeface="+mj-ea"/>
              </a:rPr>
              <a:t>研究設備費</a:t>
            </a:r>
            <a:endParaRPr lang="en-US" altLang="zh-TW" sz="9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en-US" altLang="zh-TW" sz="900" dirty="0" smtClean="0">
                <a:solidFill>
                  <a:schemeClr val="tx1"/>
                </a:solidFill>
                <a:latin typeface="+mj-ea"/>
                <a:ea typeface="+mj-ea"/>
              </a:rPr>
              <a:t>4.</a:t>
            </a:r>
            <a:r>
              <a:rPr lang="zh-TW" altLang="en-US" sz="900" dirty="0" smtClean="0">
                <a:solidFill>
                  <a:schemeClr val="tx1"/>
                </a:solidFill>
                <a:latin typeface="+mj-ea"/>
                <a:ea typeface="+mj-ea"/>
              </a:rPr>
              <a:t>國外差旅費</a:t>
            </a:r>
            <a:endParaRPr lang="en-US" altLang="zh-TW" sz="9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en-US" altLang="zh-TW" sz="900" dirty="0" smtClean="0">
                <a:solidFill>
                  <a:schemeClr val="tx1"/>
                </a:solidFill>
                <a:latin typeface="+mj-ea"/>
                <a:ea typeface="+mj-ea"/>
              </a:rPr>
              <a:t>5.</a:t>
            </a:r>
            <a:r>
              <a:rPr lang="zh-TW" altLang="en-US" sz="900" dirty="0" smtClean="0">
                <a:solidFill>
                  <a:schemeClr val="tx1"/>
                </a:solidFill>
                <a:latin typeface="+mj-ea"/>
                <a:ea typeface="+mj-ea"/>
              </a:rPr>
              <a:t>管理費</a:t>
            </a:r>
            <a:endParaRPr lang="zh-TW" altLang="en-US" sz="9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39951" y="4581128"/>
            <a:ext cx="4104457" cy="7200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rgbClr val="FF0000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目前核定清單之業務費已無分類，</a:t>
            </a:r>
            <a:endParaRPr lang="en-US" altLang="zh-TW" dirty="0" smtClean="0">
              <a:solidFill>
                <a:srgbClr val="FF0000"/>
              </a:solidFill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請自行依申請書內之金額分類鍵入經費</a:t>
            </a:r>
            <a:endParaRPr lang="zh-TW" altLang="en-US" dirty="0">
              <a:solidFill>
                <a:srgbClr val="FF0000"/>
              </a:solidFill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45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692696"/>
            <a:ext cx="7282056" cy="4800600"/>
          </a:xfrm>
        </p:spPr>
        <p:txBody>
          <a:bodyPr/>
          <a:lstStyle/>
          <a:p>
            <a:r>
              <a:rPr lang="zh-TW" altLang="en-US" sz="2000" dirty="0" smtClean="0"/>
              <a:t>附件</a:t>
            </a:r>
            <a:endParaRPr lang="en-US" altLang="zh-TW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8" name="圖片 7"/>
          <p:cNvPicPr/>
          <p:nvPr/>
        </p:nvPicPr>
        <p:blipFill rotWithShape="1">
          <a:blip r:embed="rId2"/>
          <a:srcRect l="179" t="9646" r="52254" b="53055"/>
          <a:stretch/>
        </p:blipFill>
        <p:spPr bwMode="auto">
          <a:xfrm>
            <a:off x="1475656" y="1196752"/>
            <a:ext cx="6912768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矩形 8"/>
          <p:cNvSpPr/>
          <p:nvPr/>
        </p:nvSpPr>
        <p:spPr>
          <a:xfrm>
            <a:off x="3852284" y="3842974"/>
            <a:ext cx="1727828" cy="594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836712"/>
            <a:ext cx="7498080" cy="5016624"/>
          </a:xfrm>
        </p:spPr>
        <p:txBody>
          <a:bodyPr/>
          <a:lstStyle/>
          <a:p>
            <a:r>
              <a:rPr lang="zh-TW" altLang="en-US" sz="2000" b="1" dirty="0" smtClean="0"/>
              <a:t>記得～通知會計室審核</a:t>
            </a:r>
            <a:endParaRPr lang="en-US" altLang="zh-TW" sz="2000" b="1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t="9003" b="48232"/>
          <a:stretch/>
        </p:blipFill>
        <p:spPr bwMode="auto">
          <a:xfrm>
            <a:off x="1817630" y="1712125"/>
            <a:ext cx="5266055" cy="1266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/>
          <p:cNvPicPr/>
          <p:nvPr/>
        </p:nvPicPr>
        <p:blipFill rotWithShape="1">
          <a:blip r:embed="rId3"/>
          <a:srcRect l="62806" t="51769" b="25080"/>
          <a:stretch/>
        </p:blipFill>
        <p:spPr bwMode="auto">
          <a:xfrm>
            <a:off x="4194820" y="3086891"/>
            <a:ext cx="284259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直線單箭頭接點 7"/>
          <p:cNvCxnSpPr/>
          <p:nvPr/>
        </p:nvCxnSpPr>
        <p:spPr>
          <a:xfrm flipH="1">
            <a:off x="5148064" y="2860401"/>
            <a:ext cx="936104" cy="111612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644008" y="3842975"/>
            <a:ext cx="792088" cy="3059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3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881192" cy="1224136"/>
          </a:xfrm>
        </p:spPr>
        <p:txBody>
          <a:bodyPr>
            <a:normAutofit/>
          </a:bodyPr>
          <a:lstStyle/>
          <a:p>
            <a:pPr>
              <a:lnSpc>
                <a:spcPts val="2640"/>
              </a:lnSpc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26585" y="718962"/>
            <a:ext cx="7256631" cy="5277200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ym typeface="Wingdings"/>
              </a:rPr>
              <a:t> </a:t>
            </a:r>
            <a:r>
              <a:rPr lang="zh-TW" altLang="en-US" dirty="0" smtClean="0"/>
              <a:t>一般核銷申請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/>
          <a:srcRect t="3292" r="16320" b="12140"/>
          <a:stretch/>
        </p:blipFill>
        <p:spPr bwMode="auto">
          <a:xfrm>
            <a:off x="1326585" y="1768381"/>
            <a:ext cx="6500858" cy="421484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矩形 4"/>
          <p:cNvSpPr/>
          <p:nvPr/>
        </p:nvSpPr>
        <p:spPr>
          <a:xfrm>
            <a:off x="2501738" y="3357562"/>
            <a:ext cx="55497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326585" y="4286256"/>
            <a:ext cx="785818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853264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    </a:t>
            </a:r>
            <a:r>
              <a:rPr lang="zh-TW" altLang="en-US" sz="2200" b="1" dirty="0" smtClean="0">
                <a:latin typeface="+mj-ea"/>
                <a:ea typeface="+mj-ea"/>
              </a:rPr>
              <a:t>點選主單</a:t>
            </a:r>
            <a:endParaRPr lang="zh-TW" altLang="en-US" sz="2200" b="1" dirty="0">
              <a:latin typeface="+mj-ea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786050" y="4929198"/>
            <a:ext cx="1143008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95" t="9736" r="11295" b="26959"/>
          <a:stretch/>
        </p:blipFill>
        <p:spPr bwMode="auto">
          <a:xfrm>
            <a:off x="251519" y="1268760"/>
            <a:ext cx="835292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627784" y="3861048"/>
            <a:ext cx="1656184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228184" y="2960948"/>
            <a:ext cx="2232248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/>
          <p:nvPr/>
        </p:nvPicPr>
        <p:blipFill rotWithShape="1">
          <a:blip r:embed="rId3"/>
          <a:srcRect l="87591" t="89390"/>
          <a:stretch/>
        </p:blipFill>
        <p:spPr bwMode="auto">
          <a:xfrm>
            <a:off x="7499868" y="5445224"/>
            <a:ext cx="1104580" cy="6107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矩形 10"/>
          <p:cNvSpPr/>
          <p:nvPr/>
        </p:nvSpPr>
        <p:spPr>
          <a:xfrm>
            <a:off x="7344308" y="5354550"/>
            <a:ext cx="1476164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075D9-B0D0-4D22-9133-977512347155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3" name="圖片 2"/>
          <p:cNvPicPr/>
          <p:nvPr/>
        </p:nvPicPr>
        <p:blipFill rotWithShape="1">
          <a:blip r:embed="rId2"/>
          <a:srcRect l="-1452" t="9646" r="1" b="4335"/>
          <a:stretch/>
        </p:blipFill>
        <p:spPr bwMode="auto">
          <a:xfrm>
            <a:off x="1140431" y="1196751"/>
            <a:ext cx="7181635" cy="4741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矩形 3"/>
          <p:cNvSpPr/>
          <p:nvPr/>
        </p:nvSpPr>
        <p:spPr>
          <a:xfrm>
            <a:off x="2123728" y="4437112"/>
            <a:ext cx="1656184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0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10575</TotalTime>
  <Words>644</Words>
  <Application>Microsoft Office PowerPoint</Application>
  <PresentationFormat>如螢幕大小 (4:3)</PresentationFormat>
  <Paragraphs>110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夏至</vt:lpstr>
      <vt:lpstr>1.E化系統 之  專案登錄      核銷作業  2.常見退件原因 3.其他注意事項</vt:lpstr>
      <vt:lpstr>PowerPoint 簡報</vt:lpstr>
      <vt:lpstr>PowerPoint 簡報</vt:lpstr>
      <vt:lpstr>PowerPoint 簡報</vt:lpstr>
      <vt:lpstr>PowerPoint 簡報</vt:lpstr>
      <vt:lpstr>PowerPoint 簡報</vt:lpstr>
      <vt:lpstr>  </vt:lpstr>
      <vt:lpstr>PowerPoint 簡報</vt:lpstr>
      <vt:lpstr>PowerPoint 簡報</vt:lpstr>
      <vt:lpstr>PowerPoint 簡報</vt:lpstr>
      <vt:lpstr>PowerPoint 簡報</vt:lpstr>
      <vt:lpstr>PowerPoint 簡報</vt:lpstr>
      <vt:lpstr>財產驗收單</vt:lpstr>
      <vt:lpstr>財產驗收附件</vt:lpstr>
      <vt:lpstr>財產驗收單</vt:lpstr>
      <vt:lpstr>、常見退件原因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 付款查詢</vt:lpstr>
      <vt:lpstr>PowerPoint 簡報</vt:lpstr>
      <vt:lpstr>PowerPoint 簡報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行政流程簡化研討-會計作業</dc:title>
  <dc:creator>user</dc:creator>
  <cp:lastModifiedBy>fgu</cp:lastModifiedBy>
  <cp:revision>127</cp:revision>
  <cp:lastPrinted>2016-09-20T03:24:08Z</cp:lastPrinted>
  <dcterms:created xsi:type="dcterms:W3CDTF">2016-08-16T14:02:13Z</dcterms:created>
  <dcterms:modified xsi:type="dcterms:W3CDTF">2018-10-02T06:57:26Z</dcterms:modified>
</cp:coreProperties>
</file>